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43"/>
  </p:notesMasterIdLst>
  <p:handoutMasterIdLst>
    <p:handoutMasterId r:id="rId44"/>
  </p:handoutMasterIdLst>
  <p:sldIdLst>
    <p:sldId id="336" r:id="rId3"/>
    <p:sldId id="461" r:id="rId4"/>
    <p:sldId id="392" r:id="rId5"/>
    <p:sldId id="462" r:id="rId6"/>
    <p:sldId id="396" r:id="rId7"/>
    <p:sldId id="497" r:id="rId8"/>
    <p:sldId id="479" r:id="rId9"/>
    <p:sldId id="485" r:id="rId10"/>
    <p:sldId id="484" r:id="rId11"/>
    <p:sldId id="482" r:id="rId12"/>
    <p:sldId id="480" r:id="rId13"/>
    <p:sldId id="483" r:id="rId14"/>
    <p:sldId id="486" r:id="rId15"/>
    <p:sldId id="471" r:id="rId16"/>
    <p:sldId id="463" r:id="rId17"/>
    <p:sldId id="464" r:id="rId18"/>
    <p:sldId id="489" r:id="rId19"/>
    <p:sldId id="472" r:id="rId20"/>
    <p:sldId id="490" r:id="rId21"/>
    <p:sldId id="466" r:id="rId22"/>
    <p:sldId id="498" r:id="rId23"/>
    <p:sldId id="467" r:id="rId24"/>
    <p:sldId id="468" r:id="rId25"/>
    <p:sldId id="493" r:id="rId26"/>
    <p:sldId id="494" r:id="rId27"/>
    <p:sldId id="491" r:id="rId28"/>
    <p:sldId id="470" r:id="rId29"/>
    <p:sldId id="476" r:id="rId30"/>
    <p:sldId id="473" r:id="rId31"/>
    <p:sldId id="477" r:id="rId32"/>
    <p:sldId id="478" r:id="rId33"/>
    <p:sldId id="474" r:id="rId34"/>
    <p:sldId id="475" r:id="rId35"/>
    <p:sldId id="499" r:id="rId36"/>
    <p:sldId id="335" r:id="rId37"/>
    <p:sldId id="332" r:id="rId38"/>
    <p:sldId id="487" r:id="rId39"/>
    <p:sldId id="496" r:id="rId40"/>
    <p:sldId id="500" r:id="rId41"/>
    <p:sldId id="495" r:id="rId42"/>
  </p:sldIdLst>
  <p:sldSz cx="9144000" cy="5143500" type="screen16x9"/>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Zh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00FB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1"/>
    <p:restoredTop sz="88182"/>
  </p:normalViewPr>
  <p:slideViewPr>
    <p:cSldViewPr>
      <p:cViewPr>
        <p:scale>
          <a:sx n="129" d="100"/>
          <a:sy n="129" d="100"/>
        </p:scale>
        <p:origin x="760" y="14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121" d="100"/>
          <a:sy n="121" d="100"/>
        </p:scale>
        <p:origin x="2872"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F8F89069-FB9F-A341-94DD-D1EF57B90AF2}" type="datetimeFigureOut">
              <a:rPr lang="en-US" smtClean="0"/>
              <a:t>6/13/19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B11D73-9824-E549-A78F-C579DC75F06C}" type="slidenum">
              <a:rPr lang="en-US" smtClean="0"/>
              <a:t>‹#›</a:t>
            </a:fld>
            <a:endParaRPr lang="en-US"/>
          </a:p>
        </p:txBody>
      </p:sp>
    </p:spTree>
    <p:extLst>
      <p:ext uri="{BB962C8B-B14F-4D97-AF65-F5344CB8AC3E}">
        <p14:creationId xmlns:p14="http://schemas.microsoft.com/office/powerpoint/2010/main" val="1601626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196AA81-7CBA-4B42-96F4-0EF9C87CBBEC}" type="datetimeFigureOut">
              <a:rPr lang="en-US" smtClean="0"/>
              <a:t>6/13/19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DA9DC160-237F-FD4A-8F81-7215B75F56EA}" type="slidenum">
              <a:rPr lang="en-US" smtClean="0"/>
              <a:t>‹#›</a:t>
            </a:fld>
            <a:endParaRPr lang="en-US"/>
          </a:p>
        </p:txBody>
      </p:sp>
    </p:spTree>
    <p:extLst>
      <p:ext uri="{BB962C8B-B14F-4D97-AF65-F5344CB8AC3E}">
        <p14:creationId xmlns:p14="http://schemas.microsoft.com/office/powerpoint/2010/main" val="89902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1" Type="http://schemas.openxmlformats.org/officeDocument/2006/relationships/hyperlink" Target="https://en.wikipedia.org/wiki/JPEG_XR" TargetMode="External"/><Relationship Id="rId12" Type="http://schemas.openxmlformats.org/officeDocument/2006/relationships/hyperlink" Target="https://en.wikipedia.org/wiki/WebP" TargetMode="External"/><Relationship Id="rId13" Type="http://schemas.openxmlformats.org/officeDocument/2006/relationships/hyperlink" Target="https://en.wikipedia.org/wiki/Better_Portable_Graphics#cite_note-mozilla_2014-10-3" TargetMode="External"/><Relationship Id="rId14" Type="http://schemas.openxmlformats.org/officeDocument/2006/relationships/hyperlink" Target="https://graphpaperpress.com/blog/bpg-vs-jpeg-differences/" TargetMode="External"/><Relationship Id="rId15" Type="http://schemas.openxmlformats.org/officeDocument/2006/relationships/hyperlink" Target="https://bellard.org/bpg/" TargetMode="External"/><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en.wikipedia.org/wiki/Graphics_file_format" TargetMode="External"/><Relationship Id="rId4" Type="http://schemas.openxmlformats.org/officeDocument/2006/relationships/hyperlink" Target="https://en.wikipedia.org/wiki/Digital_images" TargetMode="External"/><Relationship Id="rId5" Type="http://schemas.openxmlformats.org/officeDocument/2006/relationships/hyperlink" Target="https://en.wikipedia.org/wiki/Fabrice_Bellard" TargetMode="External"/><Relationship Id="rId6" Type="http://schemas.openxmlformats.org/officeDocument/2006/relationships/hyperlink" Target="https://en.wikipedia.org/wiki/JPEG" TargetMode="External"/><Relationship Id="rId7" Type="http://schemas.openxmlformats.org/officeDocument/2006/relationships/hyperlink" Target="https://en.wikipedia.org/wiki/Better_Portable_Graphics#cite_note-bellard-1" TargetMode="External"/><Relationship Id="rId8" Type="http://schemas.openxmlformats.org/officeDocument/2006/relationships/hyperlink" Target="https://en.wikipedia.org/wiki/High_Efficiency_Video_Coding" TargetMode="External"/><Relationship Id="rId9" Type="http://schemas.openxmlformats.org/officeDocument/2006/relationships/hyperlink" Target="https://en.wikipedia.org/wiki/Video_compression_standard" TargetMode="External"/><Relationship Id="rId10" Type="http://schemas.openxmlformats.org/officeDocument/2006/relationships/hyperlink" Target="https://en.wikipedia.org/wiki/Better_Portable_Graphics#cite_note-Spec-2"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1</a:t>
            </a:fld>
            <a:endParaRPr lang="en-US"/>
          </a:p>
        </p:txBody>
      </p:sp>
    </p:spTree>
    <p:extLst>
      <p:ext uri="{BB962C8B-B14F-4D97-AF65-F5344CB8AC3E}">
        <p14:creationId xmlns:p14="http://schemas.microsoft.com/office/powerpoint/2010/main" val="71282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Luc Van </a:t>
            </a:r>
            <a:r>
              <a:rPr lang="en-US" sz="1200" b="0" i="0" kern="1200" dirty="0" err="1" smtClean="0">
                <a:solidFill>
                  <a:schemeClr val="tx1"/>
                </a:solidFill>
                <a:effectLst/>
                <a:latin typeface="+mn-lt"/>
                <a:ea typeface="+mn-ea"/>
                <a:cs typeface="+mn-cs"/>
              </a:rPr>
              <a:t>Gool</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Speeded-up robust features (SURF)</a:t>
            </a:r>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2</a:t>
            </a:fld>
            <a:endParaRPr lang="en-US"/>
          </a:p>
        </p:txBody>
      </p:sp>
    </p:spTree>
    <p:extLst>
      <p:ext uri="{BB962C8B-B14F-4D97-AF65-F5344CB8AC3E}">
        <p14:creationId xmlns:p14="http://schemas.microsoft.com/office/powerpoint/2010/main" val="109475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de-DE" dirty="0" smtClean="0"/>
              <a:t>such </a:t>
            </a:r>
            <a:r>
              <a:rPr lang="de-DE" dirty="0" err="1" smtClean="0"/>
              <a:t>as</a:t>
            </a:r>
            <a:r>
              <a:rPr lang="de-DE" dirty="0" smtClean="0"/>
              <a:t> </a:t>
            </a:r>
            <a:r>
              <a:rPr lang="de-DE" dirty="0" err="1" smtClean="0"/>
              <a:t>peak</a:t>
            </a:r>
            <a:r>
              <a:rPr lang="de-DE" dirty="0" smtClean="0"/>
              <a:t> signal-</a:t>
            </a:r>
            <a:r>
              <a:rPr lang="de-DE" dirty="0" err="1" smtClean="0"/>
              <a:t>to</a:t>
            </a:r>
            <a:r>
              <a:rPr lang="de-DE" dirty="0" smtClean="0"/>
              <a:t>-</a:t>
            </a:r>
            <a:r>
              <a:rPr lang="de-DE" dirty="0" err="1" smtClean="0"/>
              <a:t>noise</a:t>
            </a:r>
            <a:r>
              <a:rPr lang="de-DE" dirty="0" smtClean="0"/>
              <a:t> </a:t>
            </a:r>
            <a:r>
              <a:rPr lang="de-DE" dirty="0" err="1" smtClean="0"/>
              <a:t>ratio</a:t>
            </a:r>
            <a:r>
              <a:rPr lang="de-DE" dirty="0" smtClean="0"/>
              <a:t> (PSNR) </a:t>
            </a:r>
            <a:r>
              <a:rPr lang="de-DE" dirty="0" err="1" smtClean="0"/>
              <a:t>or</a:t>
            </a:r>
            <a:r>
              <a:rPr lang="de-DE" dirty="0" smtClean="0"/>
              <a:t> multi-</a:t>
            </a:r>
            <a:r>
              <a:rPr lang="de-DE" dirty="0" err="1" smtClean="0"/>
              <a:t>scale</a:t>
            </a:r>
            <a:r>
              <a:rPr lang="de-DE" dirty="0" smtClean="0"/>
              <a:t> </a:t>
            </a:r>
            <a:r>
              <a:rPr lang="de-DE" dirty="0" err="1" smtClean="0"/>
              <a:t>structural</a:t>
            </a:r>
            <a:r>
              <a:rPr lang="de-DE" dirty="0" smtClean="0"/>
              <a:t> </a:t>
            </a:r>
            <a:r>
              <a:rPr lang="de-DE" dirty="0" err="1" smtClean="0"/>
              <a:t>similarity</a:t>
            </a:r>
            <a:r>
              <a:rPr lang="de-DE" dirty="0" smtClean="0"/>
              <a:t> (MS-SSIM)</a:t>
            </a:r>
            <a:endParaRPr lang="en-US" dirty="0" smtClean="0"/>
          </a:p>
          <a:p>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5</a:t>
            </a:fld>
            <a:endParaRPr lang="en-US"/>
          </a:p>
        </p:txBody>
      </p:sp>
    </p:spTree>
    <p:extLst>
      <p:ext uri="{BB962C8B-B14F-4D97-AF65-F5344CB8AC3E}">
        <p14:creationId xmlns:p14="http://schemas.microsoft.com/office/powerpoint/2010/main" val="41159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A9DC160-237F-FD4A-8F81-7215B75F56EA}" type="slidenum">
              <a:rPr lang="en-US" smtClean="0"/>
              <a:t>7</a:t>
            </a:fld>
            <a:endParaRPr lang="en-US"/>
          </a:p>
        </p:txBody>
      </p:sp>
    </p:spTree>
    <p:extLst>
      <p:ext uri="{BB962C8B-B14F-4D97-AF65-F5344CB8AC3E}">
        <p14:creationId xmlns:p14="http://schemas.microsoft.com/office/powerpoint/2010/main" val="1546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A9DC160-237F-FD4A-8F81-7215B75F56EA}" type="slidenum">
              <a:rPr lang="en-US" smtClean="0"/>
              <a:t>9</a:t>
            </a:fld>
            <a:endParaRPr lang="en-US"/>
          </a:p>
        </p:txBody>
      </p:sp>
    </p:spTree>
    <p:extLst>
      <p:ext uri="{BB962C8B-B14F-4D97-AF65-F5344CB8AC3E}">
        <p14:creationId xmlns:p14="http://schemas.microsoft.com/office/powerpoint/2010/main" val="1031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15</a:t>
            </a:fld>
            <a:endParaRPr lang="en-US"/>
          </a:p>
        </p:txBody>
      </p:sp>
    </p:spTree>
    <p:extLst>
      <p:ext uri="{BB962C8B-B14F-4D97-AF65-F5344CB8AC3E}">
        <p14:creationId xmlns:p14="http://schemas.microsoft.com/office/powerpoint/2010/main" val="31636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PSNR is not useful.</a:t>
            </a:r>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23</a:t>
            </a:fld>
            <a:endParaRPr lang="en-US"/>
          </a:p>
        </p:txBody>
      </p:sp>
    </p:spTree>
    <p:extLst>
      <p:ext uri="{BB962C8B-B14F-4D97-AF65-F5344CB8AC3E}">
        <p14:creationId xmlns:p14="http://schemas.microsoft.com/office/powerpoint/2010/main" val="200297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Better Portable Graphics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BPG</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3" tooltip="Graphics file format"/>
              </a:rPr>
              <a:t>file format</a:t>
            </a:r>
            <a:r>
              <a:rPr lang="en-US" sz="1200" b="0" i="0" kern="1200" dirty="0" smtClean="0">
                <a:solidFill>
                  <a:schemeClr val="tx1"/>
                </a:solidFill>
                <a:effectLst/>
                <a:latin typeface="+mn-lt"/>
                <a:ea typeface="+mn-ea"/>
                <a:cs typeface="+mn-cs"/>
              </a:rPr>
              <a:t> for coding </a:t>
            </a:r>
            <a:r>
              <a:rPr lang="en-US" sz="1200" b="0" i="0" u="none" strike="noStrike" kern="1200" dirty="0" smtClean="0">
                <a:solidFill>
                  <a:schemeClr val="tx1"/>
                </a:solidFill>
                <a:effectLst/>
                <a:latin typeface="+mn-lt"/>
                <a:ea typeface="+mn-ea"/>
                <a:cs typeface="+mn-cs"/>
                <a:hlinkClick r:id="rId4" tooltip="Digital images"/>
              </a:rPr>
              <a:t>digital images</a:t>
            </a:r>
            <a:r>
              <a:rPr lang="en-US" sz="1200" b="0" i="0" kern="1200" dirty="0" smtClean="0">
                <a:solidFill>
                  <a:schemeClr val="tx1"/>
                </a:solidFill>
                <a:effectLst/>
                <a:latin typeface="+mn-lt"/>
                <a:ea typeface="+mn-ea"/>
                <a:cs typeface="+mn-cs"/>
              </a:rPr>
              <a:t>, which was created by programmer </a:t>
            </a:r>
            <a:r>
              <a:rPr lang="en-US" sz="1200" b="0" i="0" u="none" strike="noStrike" kern="1200" dirty="0" smtClean="0">
                <a:solidFill>
                  <a:schemeClr val="tx1"/>
                </a:solidFill>
                <a:effectLst/>
                <a:latin typeface="+mn-lt"/>
                <a:ea typeface="+mn-ea"/>
                <a:cs typeface="+mn-cs"/>
                <a:hlinkClick r:id="rId5" tooltip="Fabrice Bellard"/>
              </a:rPr>
              <a:t>Fabrice Bellard</a:t>
            </a:r>
            <a:r>
              <a:rPr lang="en-US" sz="1200" b="0" i="0" kern="1200" dirty="0" smtClean="0">
                <a:solidFill>
                  <a:schemeClr val="tx1"/>
                </a:solidFill>
                <a:effectLst/>
                <a:latin typeface="+mn-lt"/>
                <a:ea typeface="+mn-ea"/>
                <a:cs typeface="+mn-cs"/>
              </a:rPr>
              <a:t> in 2014. He has proposed it as a replacement for the </a:t>
            </a:r>
            <a:r>
              <a:rPr lang="en-US" sz="1200" b="0" i="0" u="none" strike="noStrike" kern="1200" dirty="0" smtClean="0">
                <a:solidFill>
                  <a:schemeClr val="tx1"/>
                </a:solidFill>
                <a:effectLst/>
                <a:latin typeface="+mn-lt"/>
                <a:ea typeface="+mn-ea"/>
                <a:cs typeface="+mn-cs"/>
                <a:hlinkClick r:id="rId6" tooltip="JPEG"/>
              </a:rPr>
              <a:t>JPEG</a:t>
            </a:r>
            <a:r>
              <a:rPr lang="en-US" sz="1200" b="0" i="0" kern="1200" dirty="0" smtClean="0">
                <a:solidFill>
                  <a:schemeClr val="tx1"/>
                </a:solidFill>
                <a:effectLst/>
                <a:latin typeface="+mn-lt"/>
                <a:ea typeface="+mn-ea"/>
                <a:cs typeface="+mn-cs"/>
              </a:rPr>
              <a:t> image format as the more compression-efficient alternative in terms of image quality or file size.</a:t>
            </a:r>
            <a:r>
              <a:rPr lang="en-US" sz="1200" b="0" i="0" u="none" strike="noStrike" kern="1200" baseline="30000" dirty="0" smtClean="0">
                <a:solidFill>
                  <a:schemeClr val="tx1"/>
                </a:solidFill>
                <a:effectLst/>
                <a:latin typeface="+mn-lt"/>
                <a:ea typeface="+mn-ea"/>
                <a:cs typeface="+mn-cs"/>
                <a:hlinkClick r:id="rId7"/>
              </a:rPr>
              <a:t>[1]</a:t>
            </a:r>
            <a:endParaRPr lang="en-US" sz="1200" b="0" i="0" u="none" strike="noStrike" kern="1200" baseline="300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based on the intra-frame encoding of the </a:t>
            </a:r>
            <a:r>
              <a:rPr lang="en-US" sz="1200" b="0" i="0" u="none" strike="noStrike" kern="1200" dirty="0" smtClean="0">
                <a:solidFill>
                  <a:schemeClr val="tx1"/>
                </a:solidFill>
                <a:effectLst/>
                <a:latin typeface="+mn-lt"/>
                <a:ea typeface="+mn-ea"/>
                <a:cs typeface="+mn-cs"/>
                <a:hlinkClick r:id="rId8" tooltip="High Efficiency Video Coding"/>
              </a:rPr>
              <a:t>High Efficiency Video Coding</a:t>
            </a:r>
            <a:r>
              <a:rPr lang="en-US" sz="1200" b="0" i="0" kern="1200" dirty="0" smtClean="0">
                <a:solidFill>
                  <a:schemeClr val="tx1"/>
                </a:solidFill>
                <a:effectLst/>
                <a:latin typeface="+mn-lt"/>
                <a:ea typeface="+mn-ea"/>
                <a:cs typeface="+mn-cs"/>
              </a:rPr>
              <a:t> (HEVC) </a:t>
            </a:r>
            <a:r>
              <a:rPr lang="en-US" sz="1200" b="0" i="0" u="none" strike="noStrike" kern="1200" dirty="0" smtClean="0">
                <a:solidFill>
                  <a:schemeClr val="tx1"/>
                </a:solidFill>
                <a:effectLst/>
                <a:latin typeface="+mn-lt"/>
                <a:ea typeface="+mn-ea"/>
                <a:cs typeface="+mn-cs"/>
                <a:hlinkClick r:id="rId9" tooltip="Video compression standard"/>
              </a:rPr>
              <a:t>video compression standard</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0"/>
              </a:rPr>
              <a:t>[2]</a:t>
            </a:r>
            <a:r>
              <a:rPr lang="en-US" sz="1200" b="0" i="0" kern="1200" dirty="0" smtClean="0">
                <a:solidFill>
                  <a:schemeClr val="tx1"/>
                </a:solidFill>
                <a:effectLst/>
                <a:latin typeface="+mn-lt"/>
                <a:ea typeface="+mn-ea"/>
                <a:cs typeface="+mn-cs"/>
              </a:rPr>
              <a:t> Tests on photographic images in July 2014 found that BPG produced smaller files for a given quality than JPEG, </a:t>
            </a:r>
            <a:r>
              <a:rPr lang="en-US" sz="1200" b="0" i="0" u="none" strike="noStrike" kern="1200" dirty="0" smtClean="0">
                <a:solidFill>
                  <a:schemeClr val="tx1"/>
                </a:solidFill>
                <a:effectLst/>
                <a:latin typeface="+mn-lt"/>
                <a:ea typeface="+mn-ea"/>
                <a:cs typeface="+mn-cs"/>
                <a:hlinkClick r:id="rId11"/>
              </a:rPr>
              <a:t>JPEG XR</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2" tooltip="WebP"/>
              </a:rPr>
              <a:t>WebP</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3"/>
              </a:rPr>
              <a:t>[3]</a:t>
            </a:r>
            <a:endParaRPr lang="en-US" sz="1200" b="0" i="0" u="none" strike="noStrike" kern="1200" baseline="30000" dirty="0" smtClean="0">
              <a:solidFill>
                <a:schemeClr val="tx1"/>
              </a:solidFill>
              <a:effectLst/>
              <a:latin typeface="+mn-lt"/>
              <a:ea typeface="+mn-ea"/>
              <a:cs typeface="+mn-cs"/>
            </a:endParaRPr>
          </a:p>
          <a:p>
            <a:endParaRPr lang="en-US" sz="1200" b="0" i="0" u="none" strike="noStrike" kern="1200" baseline="30000" dirty="0" smtClean="0">
              <a:solidFill>
                <a:schemeClr val="tx1"/>
              </a:solidFill>
              <a:effectLst/>
              <a:latin typeface="+mn-lt"/>
              <a:ea typeface="+mn-ea"/>
              <a:cs typeface="+mn-cs"/>
            </a:endParaRPr>
          </a:p>
          <a:p>
            <a:r>
              <a:rPr lang="en-US" dirty="0" smtClean="0">
                <a:hlinkClick r:id="rId14"/>
              </a:rPr>
              <a:t>BPG vs JPEG: Everything You Need to Know</a:t>
            </a:r>
            <a:endParaRPr lang="en-US" dirty="0" smtClean="0"/>
          </a:p>
          <a:p>
            <a:endParaRPr lang="en-US" sz="1200" b="0" i="0" kern="1200" dirty="0" smtClean="0">
              <a:solidFill>
                <a:schemeClr val="tx1"/>
              </a:solidFill>
              <a:effectLst/>
              <a:latin typeface="+mn-lt"/>
              <a:ea typeface="+mn-ea"/>
              <a:cs typeface="+mn-cs"/>
            </a:endParaRPr>
          </a:p>
          <a:p>
            <a:r>
              <a:rPr lang="en-US" dirty="0" smtClean="0">
                <a:hlinkClick r:id="rId15"/>
              </a:rPr>
              <a:t>BPG Image format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29</a:t>
            </a:fld>
            <a:endParaRPr lang="en-US"/>
          </a:p>
        </p:txBody>
      </p:sp>
    </p:spTree>
    <p:extLst>
      <p:ext uri="{BB962C8B-B14F-4D97-AF65-F5344CB8AC3E}">
        <p14:creationId xmlns:p14="http://schemas.microsoft.com/office/powerpoint/2010/main" val="141513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9DC160-237F-FD4A-8F81-7215B75F56EA}" type="slidenum">
              <a:rPr lang="en-US" smtClean="0"/>
              <a:t>40</a:t>
            </a:fld>
            <a:endParaRPr lang="en-US"/>
          </a:p>
        </p:txBody>
      </p:sp>
    </p:spTree>
    <p:extLst>
      <p:ext uri="{BB962C8B-B14F-4D97-AF65-F5344CB8AC3E}">
        <p14:creationId xmlns:p14="http://schemas.microsoft.com/office/powerpoint/2010/main" val="10148967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4170256" y="4606534"/>
            <a:ext cx="803488" cy="197464"/>
            <a:chOff x="3275856" y="1242391"/>
            <a:chExt cx="1656184" cy="407020"/>
          </a:xfrm>
        </p:grpSpPr>
        <p:sp>
          <p:nvSpPr>
            <p:cNvPr id="3" name="Rounded Rectangle 2"/>
            <p:cNvSpPr/>
            <p:nvPr/>
          </p:nvSpPr>
          <p:spPr>
            <a:xfrm>
              <a:off x="3275856" y="1242391"/>
              <a:ext cx="1656184" cy="407020"/>
            </a:xfrm>
            <a:prstGeom prst="roundRect">
              <a:avLst>
                <a:gd name="adj" fmla="val 50000"/>
              </a:avLst>
            </a:prstGeom>
            <a:solidFill>
              <a:schemeClr val="bg1">
                <a:alpha val="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4" name="Picture 2" descr="E:\002-KIMS BUSINESS\007-01-ALLPPT.com\011-ALLPPT-LOGO\allppt-logo-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1"/>
          <p:cNvSpPr>
            <a:spLocks noGrp="1"/>
          </p:cNvSpPr>
          <p:nvPr>
            <p:ph type="title" hasCustomPrompt="1"/>
          </p:nvPr>
        </p:nvSpPr>
        <p:spPr>
          <a:xfrm>
            <a:off x="-20744" y="3457300"/>
            <a:ext cx="9144000" cy="626618"/>
          </a:xfrm>
          <a:prstGeom prst="rect">
            <a:avLst/>
          </a:prstGeom>
        </p:spPr>
        <p:txBody>
          <a:bodyPr anchor="ctr"/>
          <a:lstStyle>
            <a:lvl1pPr algn="ctr">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7" name="Content Placeholder 2"/>
          <p:cNvSpPr>
            <a:spLocks noGrp="1"/>
          </p:cNvSpPr>
          <p:nvPr>
            <p:ph idx="1"/>
          </p:nvPr>
        </p:nvSpPr>
        <p:spPr>
          <a:xfrm>
            <a:off x="-20744" y="4102949"/>
            <a:ext cx="9144000" cy="460648"/>
          </a:xfrm>
          <a:prstGeom prst="rect">
            <a:avLst/>
          </a:prstGeom>
        </p:spPr>
        <p:txBody>
          <a:bodyPr anchor="ctr"/>
          <a:lstStyle>
            <a:lvl1pPr marL="0" indent="0" algn="ctr">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Footer Placeholder 4"/>
          <p:cNvSpPr>
            <a:spLocks noGrp="1"/>
          </p:cNvSpPr>
          <p:nvPr>
            <p:ph type="ftr" sz="quarter" idx="10"/>
          </p:nvPr>
        </p:nvSpPr>
        <p:spPr/>
        <p:txBody>
          <a:bodyPr/>
          <a:lstStyle/>
          <a:p>
            <a:endParaRPr lang="en-US" dirty="0"/>
          </a:p>
        </p:txBody>
      </p:sp>
      <p:sp>
        <p:nvSpPr>
          <p:cNvPr id="8" name="Slide Number Placeholder 5"/>
          <p:cNvSpPr>
            <a:spLocks noGrp="1"/>
          </p:cNvSpPr>
          <p:nvPr>
            <p:ph type="sldNum" sz="quarter" idx="4"/>
          </p:nvPr>
        </p:nvSpPr>
        <p:spPr>
          <a:xfrm>
            <a:off x="6553200" y="4767265"/>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2197685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150938"/>
            <a:ext cx="4040188" cy="4810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1631952"/>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0938"/>
            <a:ext cx="4041775" cy="4810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952"/>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90"/>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1"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7900"/>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987574"/>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664247"/>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3" name="Footer Placeholder 2"/>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4"/>
          </p:nvPr>
        </p:nvSpPr>
        <p:spPr>
          <a:xfrm>
            <a:off x="6553200" y="4767265"/>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11469437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704" y="1124444"/>
            <a:ext cx="9144000" cy="626618"/>
          </a:xfrm>
          <a:prstGeom prst="rect">
            <a:avLst/>
          </a:prstGeom>
        </p:spPr>
        <p:txBody>
          <a:bodyPr anchor="ctr"/>
          <a:lstStyle>
            <a:lvl1pPr algn="ctr">
              <a:defRPr sz="2800">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8" name="Content Placeholder 2"/>
          <p:cNvSpPr>
            <a:spLocks noGrp="1"/>
          </p:cNvSpPr>
          <p:nvPr>
            <p:ph idx="1"/>
          </p:nvPr>
        </p:nvSpPr>
        <p:spPr>
          <a:xfrm>
            <a:off x="-14704" y="2281046"/>
            <a:ext cx="9144000" cy="460648"/>
          </a:xfrm>
          <a:prstGeom prst="rect">
            <a:avLst/>
          </a:prstGeom>
        </p:spPr>
        <p:txBody>
          <a:bodyPr anchor="ctr"/>
          <a:lstStyle>
            <a:lvl1pPr marL="0" indent="0" algn="ctr">
              <a:buNone/>
              <a:defRPr sz="18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9" name="Footer Placeholder 4"/>
          <p:cNvSpPr>
            <a:spLocks noGrp="1"/>
          </p:cNvSpPr>
          <p:nvPr>
            <p:ph type="ftr" sz="quarter" idx="10"/>
          </p:nvPr>
        </p:nvSpPr>
        <p:spPr>
          <a:xfrm>
            <a:off x="3059833" y="4227936"/>
            <a:ext cx="3086100" cy="274637"/>
          </a:xfrm>
        </p:spPr>
        <p:txBody>
          <a:bodyPr/>
          <a:lstStyle/>
          <a:p>
            <a:endParaRPr lang="en-US" dirty="0"/>
          </a:p>
        </p:txBody>
      </p:sp>
      <p:grpSp>
        <p:nvGrpSpPr>
          <p:cNvPr id="10" name="Group 9"/>
          <p:cNvGrpSpPr/>
          <p:nvPr userDrawn="1"/>
        </p:nvGrpSpPr>
        <p:grpSpPr>
          <a:xfrm>
            <a:off x="8175387" y="4659982"/>
            <a:ext cx="803488" cy="197464"/>
            <a:chOff x="3275856" y="1242391"/>
            <a:chExt cx="1656184" cy="407020"/>
          </a:xfrm>
        </p:grpSpPr>
        <p:sp>
          <p:nvSpPr>
            <p:cNvPr id="11" name="Rounded Rectangle 10"/>
            <p:cNvSpPr/>
            <p:nvPr/>
          </p:nvSpPr>
          <p:spPr>
            <a:xfrm>
              <a:off x="3275856" y="1242391"/>
              <a:ext cx="1656184" cy="407020"/>
            </a:xfrm>
            <a:prstGeom prst="roundRect">
              <a:avLst>
                <a:gd name="adj" fmla="val 50000"/>
              </a:avLst>
            </a:prstGeom>
            <a:solidFill>
              <a:schemeClr val="bg1">
                <a:alpha val="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Picture 2" descr="E:\002-KIMS BUSINESS\007-01-ALLPPT.com\011-ALLPPT-LOGO\allppt-logo-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ontent Placeholder 2"/>
          <p:cNvSpPr>
            <a:spLocks noGrp="1"/>
          </p:cNvSpPr>
          <p:nvPr>
            <p:ph idx="11"/>
          </p:nvPr>
        </p:nvSpPr>
        <p:spPr>
          <a:xfrm>
            <a:off x="0" y="3271678"/>
            <a:ext cx="9144000" cy="460648"/>
          </a:xfrm>
          <a:prstGeom prst="rect">
            <a:avLst/>
          </a:prstGeom>
        </p:spPr>
        <p:txBody>
          <a:bodyPr anchor="ctr"/>
          <a:lstStyle>
            <a:lvl1pPr marL="0" indent="0" algn="ctr">
              <a:buNone/>
              <a:defRPr sz="18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14" name="Content Placeholder 2"/>
          <p:cNvSpPr>
            <a:spLocks noGrp="1"/>
          </p:cNvSpPr>
          <p:nvPr>
            <p:ph idx="12"/>
          </p:nvPr>
        </p:nvSpPr>
        <p:spPr>
          <a:xfrm>
            <a:off x="347531" y="4594226"/>
            <a:ext cx="8229600" cy="353789"/>
          </a:xfrm>
          <a:prstGeom prst="rect">
            <a:avLst/>
          </a:prstGeom>
        </p:spPr>
        <p:txBody>
          <a:bodyPr anchor="ctr"/>
          <a:lstStyle>
            <a:lvl1pPr marL="0" indent="0">
              <a:buNone/>
              <a:defRPr sz="1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9293828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5880" y="0"/>
            <a:ext cx="8496944" cy="884466"/>
          </a:xfrm>
          <a:prstGeom prst="rect">
            <a:avLst/>
          </a:prstGeom>
        </p:spPr>
        <p:txBody>
          <a:bodyPr anchor="ctr"/>
          <a:lstStyle>
            <a:lvl1pPr algn="l" latinLnBrk="0">
              <a:defRPr sz="2800">
                <a:solidFill>
                  <a:schemeClr val="tx1">
                    <a:lumMod val="75000"/>
                    <a:lumOff val="25000"/>
                  </a:schemeClr>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8" name="Content Placeholder 2"/>
          <p:cNvSpPr>
            <a:spLocks noGrp="1"/>
          </p:cNvSpPr>
          <p:nvPr>
            <p:ph idx="1"/>
          </p:nvPr>
        </p:nvSpPr>
        <p:spPr>
          <a:xfrm>
            <a:off x="457200" y="1059584"/>
            <a:ext cx="8229600" cy="3534643"/>
          </a:xfrm>
          <a:prstGeom prst="rect">
            <a:avLst/>
          </a:prstGeom>
        </p:spPr>
        <p:txBody>
          <a:bodyPr/>
          <a:lstStyle>
            <a:lvl1pPr latinLnBrk="0">
              <a:defRPr sz="2000">
                <a:latin typeface="Arial" charset="0"/>
                <a:ea typeface="Arial" charset="0"/>
                <a:cs typeface="Arial" charset="0"/>
              </a:defRPr>
            </a:lvl1pPr>
            <a:lvl2pPr latinLnBrk="0">
              <a:defRPr sz="1800">
                <a:latin typeface="Arial" charset="0"/>
                <a:ea typeface="Arial" charset="0"/>
                <a:cs typeface="Arial" charset="0"/>
              </a:defRPr>
            </a:lvl2pPr>
            <a:lvl3pPr latinLnBrk="0">
              <a:defRPr sz="1600">
                <a:latin typeface="Arial" charset="0"/>
                <a:ea typeface="Arial" charset="0"/>
                <a:cs typeface="Arial" charset="0"/>
              </a:defRPr>
            </a:lvl3pPr>
            <a:lvl4pPr latinLnBrk="0">
              <a:defRPr sz="1400">
                <a:latin typeface="Arial" charset="0"/>
                <a:ea typeface="Arial" charset="0"/>
                <a:cs typeface="Arial" charset="0"/>
              </a:defRPr>
            </a:lvl4pPr>
            <a:lvl5pPr latinLnBrk="0">
              <a:defRPr sz="1400">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0" y="894213"/>
            <a:ext cx="914746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915566"/>
            <a:ext cx="9147464"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a:spLocks noGrp="1"/>
          </p:cNvSpPr>
          <p:nvPr>
            <p:ph idx="10"/>
          </p:nvPr>
        </p:nvSpPr>
        <p:spPr>
          <a:xfrm>
            <a:off x="457200" y="4666235"/>
            <a:ext cx="8229600" cy="353789"/>
          </a:xfrm>
          <a:prstGeom prst="rect">
            <a:avLst/>
          </a:prstGeom>
        </p:spPr>
        <p:txBody>
          <a:bodyPr anchor="ctr"/>
          <a:lstStyle>
            <a:lvl1pPr marL="0" indent="0">
              <a:buNone/>
              <a:defRPr sz="1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3" name="Footer Placeholder 2"/>
          <p:cNvSpPr>
            <a:spLocks noGrp="1"/>
          </p:cNvSpPr>
          <p:nvPr>
            <p:ph type="ftr" sz="quarter" idx="11"/>
          </p:nvPr>
        </p:nvSpPr>
        <p:spPr/>
        <p:txBody>
          <a:bodyPr/>
          <a:lstStyle/>
          <a:p>
            <a:endParaRPr lang="en-US"/>
          </a:p>
        </p:txBody>
      </p:sp>
      <p:sp>
        <p:nvSpPr>
          <p:cNvPr id="11" name="Slide Number Placeholder 5"/>
          <p:cNvSpPr>
            <a:spLocks noGrp="1"/>
          </p:cNvSpPr>
          <p:nvPr>
            <p:ph type="sldNum" sz="quarter" idx="4"/>
          </p:nvPr>
        </p:nvSpPr>
        <p:spPr>
          <a:xfrm>
            <a:off x="6553200" y="4767265"/>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0724720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smtClean="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7"/>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6" name="Slide Number Placeholder 5"/>
          <p:cNvSpPr>
            <a:spLocks noGrp="1"/>
          </p:cNvSpPr>
          <p:nvPr>
            <p:ph type="sldNum" sz="quarter" idx="4"/>
          </p:nvPr>
        </p:nvSpPr>
        <p:spPr>
          <a:xfrm>
            <a:off x="6553200" y="4767265"/>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9228082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5"/>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40"/>
            <a:ext cx="7772400" cy="112553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2"/>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3028951" y="4767265"/>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24" r:id="rId3"/>
    <p:sldLayoutId id="2147483673" r:id="rId4"/>
    <p:sldLayoutId id="2147483660" r:id="rId5"/>
  </p:sldLayoutIdLst>
  <p:timing>
    <p:tnLst>
      <p:par>
        <p:cTn id="1" dur="indefinite" restart="never" nodeType="tmRoot"/>
      </p:par>
    </p:tnLst>
  </p:timing>
  <p:hf hdr="0" ftr="0" dt="0"/>
  <p:txStyles>
    <p:titleStyle>
      <a:lvl1pPr algn="ctr" defTabSz="914377"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891" indent="-342891" algn="l" defTabSz="914377"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2"/>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5"/>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5"/>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5"/>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peech.ee.ntu.edu.tw/~tlkagk/courses_MLDS18.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eech.ee.ntu.edu.tw/~tlkagk/courses_MLDS18.html" TargetMode="Externa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cs.google.com/presentation/d/1y2oN0cvYSbB7oIjWz5qod5HMGbsUPPXr8N9jYEl2Sqo/edit#slide=id.g3c8cdd7623_0_24" TargetMode="Externa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cholar.google.com/scholar_url?url=http://papers.nips.cc/paper/6714-soft-to-hard-vector-quantization-for-end-to-end-learning-compressible-representations&amp;hl=en&amp;sa=T&amp;oi=gsb&amp;ct=res&amp;cd=0&amp;d=1693533982215094430&amp;ei=xzEAXYH8JMzfygTmkI6AAw&amp;scisig=AAGBfm2pLOJzslLO7kXzuoCGEy5C_3BbLg" TargetMode="Externa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scholar.google.com/scholar_url?url=https://arxiv.org/abs/1804.02958&amp;hl=en&amp;sa=T&amp;oi=gsb&amp;ct=res&amp;cd=0&amp;d=15073566311598962163&amp;ei=mLfkXMSSCc-1yQTGw4SgCw&amp;scisig=AAGBfm0gGQPKqFJ1_61Y1CU3VmvLpqT-fA" TargetMode="External"/><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cs.google.com/presentation/d/1y2oN0cvYSbB7oIjWz5qod5HMGbsUPPXr8N9jYEl2Sqo/edit#slide=id.g3c8cdd7623_0_24" TargetMode="Externa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hyperlink" Target="https://github.com/eric-yyjau/generative-compress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xooyoozoo.github.io/yolo-octo-bugfixes/#vintage-car&amp;jpg=t&amp;bpg=t" TargetMode="Externa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Fabrice_Bellard" TargetMode="External"/><Relationship Id="rId4" Type="http://schemas.openxmlformats.org/officeDocument/2006/relationships/hyperlink" Target="http://speech.ee.ntu.edu.tw/~tlkagk/courses_MLDS18.html"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hyperlink" Target="https://scholar.google.com/scholar_url?url=http://openaccess.thecvf.com/content_cvpr_2017/html/Toderici_Full_Resolution_Image_CVPR_2017_paper.html&amp;hl=en&amp;sa=T&amp;oi=gsb&amp;ct=res&amp;cd=0&amp;d=12135576749020741024&amp;ei=rCncXKL6GsuLyQSjorXYDw&amp;scisig=AAGBfm2qrmLhq7V9lfsSmgsLsg0s0TOmSQ" TargetMode="External"/><Relationship Id="rId4" Type="http://schemas.openxmlformats.org/officeDocument/2006/relationships/hyperlink" Target="https://scholar.google.com/scholar_url?url=https://arxiv.org/abs/1703.00395&amp;hl=en&amp;sa=T&amp;oi=gsb&amp;ct=res&amp;cd=0&amp;d=13226490013777095959&amp;ei=uCncXITaFZv4yATqnJqQBA&amp;scisig=AAGBfm2ebM_Zew-0DZPZofRkKwo0R48EaA" TargetMode="External"/><Relationship Id="rId5" Type="http://schemas.openxmlformats.org/officeDocument/2006/relationships/hyperlink" Target="https://scholar.google.com/scholar_url?url=https://arxiv.org/abs/1611.01704&amp;hl=en&amp;sa=T&amp;oi=gsb&amp;ct=res&amp;cd=0&amp;d=1152338433659809765&amp;ei=wCncXKvsCtuZygT_5KroDQ&amp;scisig=AAGBfm0nCWqk95q8GJ7_uFBF6UyX4wlTQw" TargetMode="External"/><Relationship Id="rId6" Type="http://schemas.openxmlformats.org/officeDocument/2006/relationships/hyperlink" Target="https://scholar.google.com/scholar_url?url=https://dl.acm.org/citation.cfm?id=3305983&amp;hl=en&amp;sa=T&amp;oi=gsb&amp;ct=res&amp;cd=0&amp;d=5970681635183362212&amp;ei=ySncXNz6E5qtyAT7jZgg&amp;scisig=AAGBfm1PKnJ-ktVTUs6BN639HsXgFLvA-Q" TargetMode="External"/><Relationship Id="rId7" Type="http://schemas.openxmlformats.org/officeDocument/2006/relationships/hyperlink" Target="https://scholar.google.com/scholar_url?url=https://arxiv.org/abs/1510.00149&amp;hl=en&amp;sa=T&amp;oi=gsb&amp;ct=res&amp;cd=0&amp;d=7860777411990654691&amp;ei=3qLkXJvCMc-1yQTGw4SgCw&amp;scisig=AAGBfm0NeiIQ-TEd-4VhgIFu0PL2ojMelg" TargetMode="External"/><Relationship Id="rId8" Type="http://schemas.openxmlformats.org/officeDocument/2006/relationships/hyperlink" Target="https://scholar.google.com/scholar_url?url=https://arxiv.org/abs/1804.02958&amp;hl=en&amp;sa=T&amp;oi=gsb&amp;ct=res&amp;cd=0&amp;d=15073566311598962163&amp;ei=mLfkXMSSCc-1yQTGw4SgCw&amp;scisig=AAGBfm0gGQPKqFJ1_61Y1CU3VmvLpqT-fA" TargetMode="External"/><Relationship Id="rId1" Type="http://schemas.openxmlformats.org/officeDocument/2006/relationships/slideLayout" Target="../slideLayouts/slideLayout4.xml"/><Relationship Id="rId2" Type="http://schemas.openxmlformats.org/officeDocument/2006/relationships/hyperlink" Target="https://scholar.google.com/scholar_url?url=http://openaccess.thecvf.com/content_cvpr_2018/html/Mentzer_Conditional_Probability_Models_CVPR_2018_paper.html&amp;hl=en&amp;sa=T&amp;oi=gsb&amp;ct=res&amp;cd=0&amp;d=1142257343807759555&amp;ei=NJvkXNWXENz4yAT866r4AQ&amp;scisig=AAGBfm0PbolaJyVOJc4QMPFklZ5C8eGod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peech.ee.ntu.edu.tw/~tlkagk/courses_MLDS18.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for image compression</a:t>
            </a:r>
            <a:endParaRPr lang="en-US" dirty="0"/>
          </a:p>
        </p:txBody>
      </p:sp>
      <p:sp>
        <p:nvSpPr>
          <p:cNvPr id="3" name="Content Placeholder 2"/>
          <p:cNvSpPr>
            <a:spLocks noGrp="1"/>
          </p:cNvSpPr>
          <p:nvPr>
            <p:ph idx="1"/>
          </p:nvPr>
        </p:nvSpPr>
        <p:spPr/>
        <p:txBody>
          <a:bodyPr/>
          <a:lstStyle/>
          <a:p>
            <a:r>
              <a:rPr lang="en-US" dirty="0" smtClean="0"/>
              <a:t>ECE 285: Video and Image Compression</a:t>
            </a:r>
            <a:endParaRPr lang="en-US" dirty="0"/>
          </a:p>
        </p:txBody>
      </p:sp>
      <p:sp>
        <p:nvSpPr>
          <p:cNvPr id="4" name="Content Placeholder 3"/>
          <p:cNvSpPr>
            <a:spLocks noGrp="1"/>
          </p:cNvSpPr>
          <p:nvPr>
            <p:ph idx="11"/>
          </p:nvPr>
        </p:nvSpPr>
        <p:spPr/>
        <p:txBody>
          <a:bodyPr/>
          <a:lstStyle/>
          <a:p>
            <a:r>
              <a:rPr lang="en-US" dirty="0"/>
              <a:t>Presenter: You-Yi Jau, M.S. in </a:t>
            </a:r>
            <a:r>
              <a:rPr lang="en-US" dirty="0" smtClean="0"/>
              <a:t>UCSD</a:t>
            </a:r>
            <a:endParaRPr lang="en-US" dirty="0"/>
          </a:p>
        </p:txBody>
      </p:sp>
    </p:spTree>
    <p:extLst>
      <p:ext uri="{BB962C8B-B14F-4D97-AF65-F5344CB8AC3E}">
        <p14:creationId xmlns:p14="http://schemas.microsoft.com/office/powerpoint/2010/main" val="9861707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10</a:t>
            </a:fld>
            <a:endParaRPr lang="en-US"/>
          </a:p>
        </p:txBody>
      </p:sp>
      <p:pic>
        <p:nvPicPr>
          <p:cNvPr id="7" name="Picture 6"/>
          <p:cNvPicPr>
            <a:picLocks noChangeAspect="1"/>
          </p:cNvPicPr>
          <p:nvPr/>
        </p:nvPicPr>
        <p:blipFill>
          <a:blip r:embed="rId2"/>
          <a:stretch>
            <a:fillRect/>
          </a:stretch>
        </p:blipFill>
        <p:spPr>
          <a:xfrm>
            <a:off x="1481854" y="15126"/>
            <a:ext cx="6180291" cy="4615047"/>
          </a:xfrm>
          <a:prstGeom prst="rect">
            <a:avLst/>
          </a:prstGeom>
        </p:spPr>
      </p:pic>
      <p:sp>
        <p:nvSpPr>
          <p:cNvPr id="8" name="Content Placeholder 3"/>
          <p:cNvSpPr txBox="1">
            <a:spLocks/>
          </p:cNvSpPr>
          <p:nvPr/>
        </p:nvSpPr>
        <p:spPr>
          <a:xfrm>
            <a:off x="457200" y="4666235"/>
            <a:ext cx="8229600" cy="353789"/>
          </a:xfrm>
          <a:prstGeom prst="rect">
            <a:avLst/>
          </a:prstGeom>
        </p:spPr>
        <p:txBody>
          <a:bodyPr lIns="396000" anchor="t"/>
          <a:lstStyle>
            <a:lvl1pPr marL="0" indent="0" algn="l" defTabSz="914377"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Font typeface="Arial" pitchFamily="34" charset="0"/>
              <a:buNone/>
            </a:pPr>
            <a:r>
              <a:rPr lang="en-US" sz="1100" dirty="0" smtClean="0">
                <a:hlinkClick r:id="rId3"/>
              </a:rPr>
              <a:t>Hung-yi Lee</a:t>
            </a:r>
            <a:r>
              <a:rPr lang="en-US" sz="1100" dirty="0" smtClean="0"/>
              <a:t> - MLDS18 (Chinese)</a:t>
            </a:r>
            <a:endParaRPr lang="en-US" sz="1100" dirty="0"/>
          </a:p>
        </p:txBody>
      </p:sp>
    </p:spTree>
    <p:extLst>
      <p:ext uri="{BB962C8B-B14F-4D97-AF65-F5344CB8AC3E}">
        <p14:creationId xmlns:p14="http://schemas.microsoft.com/office/powerpoint/2010/main" val="1537263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lstStyle/>
          <a:p>
            <a:r>
              <a:rPr lang="en-US" dirty="0" smtClean="0"/>
              <a:t>Conditional Generative </a:t>
            </a:r>
            <a:r>
              <a:rPr lang="en-US" dirty="0"/>
              <a:t>Adversarial Network </a:t>
            </a:r>
            <a:r>
              <a:rPr lang="en-US" dirty="0" smtClean="0"/>
              <a:t>(</a:t>
            </a:r>
            <a:r>
              <a:rPr lang="en-US" dirty="0" err="1" smtClean="0"/>
              <a:t>cGAN</a:t>
            </a:r>
            <a:r>
              <a:rPr lang="en-US" dirty="0"/>
              <a:t>)</a:t>
            </a:r>
          </a:p>
        </p:txBody>
      </p:sp>
      <p:sp>
        <p:nvSpPr>
          <p:cNvPr id="4" name="Content Placeholder 3"/>
          <p:cNvSpPr>
            <a:spLocks noGrp="1"/>
          </p:cNvSpPr>
          <p:nvPr>
            <p:ph idx="10"/>
          </p:nvPr>
        </p:nvSpPr>
        <p:spPr/>
        <p:txBody>
          <a:bodyPr/>
          <a:lstStyle/>
          <a:p>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11</a:t>
            </a:fld>
            <a:endParaRPr lang="en-US"/>
          </a:p>
        </p:txBody>
      </p:sp>
    </p:spTree>
    <p:extLst>
      <p:ext uri="{BB962C8B-B14F-4D97-AF65-F5344CB8AC3E}">
        <p14:creationId xmlns:p14="http://schemas.microsoft.com/office/powerpoint/2010/main" val="2022037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12</a:t>
            </a:fld>
            <a:endParaRPr lang="en-US"/>
          </a:p>
        </p:txBody>
      </p:sp>
      <p:sp>
        <p:nvSpPr>
          <p:cNvPr id="8" name="Content Placeholder 3"/>
          <p:cNvSpPr txBox="1">
            <a:spLocks/>
          </p:cNvSpPr>
          <p:nvPr/>
        </p:nvSpPr>
        <p:spPr>
          <a:xfrm>
            <a:off x="457200" y="4666235"/>
            <a:ext cx="8229600" cy="353789"/>
          </a:xfrm>
          <a:prstGeom prst="rect">
            <a:avLst/>
          </a:prstGeom>
        </p:spPr>
        <p:txBody>
          <a:bodyPr lIns="396000" anchor="t"/>
          <a:lstStyle>
            <a:lvl1pPr marL="0" indent="0" algn="l" defTabSz="914377"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32" indent="-285744" algn="l" defTabSz="914377"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Font typeface="Arial" pitchFamily="34" charset="0"/>
              <a:buNone/>
            </a:pPr>
            <a:r>
              <a:rPr lang="en-US" sz="1100" dirty="0" smtClean="0">
                <a:hlinkClick r:id="rId2"/>
              </a:rPr>
              <a:t>Hung-yi Lee</a:t>
            </a:r>
            <a:r>
              <a:rPr lang="en-US" sz="1100" dirty="0" smtClean="0"/>
              <a:t> - MLDS18 (Chinese)</a:t>
            </a:r>
            <a:endParaRPr lang="en-US" sz="1100" dirty="0"/>
          </a:p>
        </p:txBody>
      </p:sp>
      <p:pic>
        <p:nvPicPr>
          <p:cNvPr id="6" name="Picture 5"/>
          <p:cNvPicPr>
            <a:picLocks noChangeAspect="1"/>
          </p:cNvPicPr>
          <p:nvPr/>
        </p:nvPicPr>
        <p:blipFill>
          <a:blip r:embed="rId3"/>
          <a:stretch>
            <a:fillRect/>
          </a:stretch>
        </p:blipFill>
        <p:spPr>
          <a:xfrm>
            <a:off x="1450961" y="0"/>
            <a:ext cx="6242077" cy="4659984"/>
          </a:xfrm>
          <a:prstGeom prst="rect">
            <a:avLst/>
          </a:prstGeom>
        </p:spPr>
      </p:pic>
    </p:spTree>
    <p:extLst>
      <p:ext uri="{BB962C8B-B14F-4D97-AF65-F5344CB8AC3E}">
        <p14:creationId xmlns:p14="http://schemas.microsoft.com/office/powerpoint/2010/main" val="58630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lstStyle/>
          <a:p>
            <a:r>
              <a:rPr lang="en-US" dirty="0"/>
              <a:t>Deep Image </a:t>
            </a:r>
            <a:r>
              <a:rPr lang="en-US" dirty="0" smtClean="0"/>
              <a:t>Compression</a:t>
            </a:r>
          </a:p>
          <a:p>
            <a:pPr lvl="1"/>
            <a:r>
              <a:rPr lang="en-US" dirty="0" smtClean="0"/>
              <a:t>Reduce the entropy</a:t>
            </a:r>
            <a:endParaRPr lang="en-US" dirty="0"/>
          </a:p>
        </p:txBody>
      </p:sp>
      <p:sp>
        <p:nvSpPr>
          <p:cNvPr id="4" name="Content Placeholder 3"/>
          <p:cNvSpPr>
            <a:spLocks noGrp="1"/>
          </p:cNvSpPr>
          <p:nvPr>
            <p:ph idx="10"/>
          </p:nvPr>
        </p:nvSpPr>
        <p:spPr/>
        <p:txBody>
          <a:bodyPr/>
          <a:lstStyle/>
          <a:p>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13</a:t>
            </a:fld>
            <a:endParaRPr lang="en-US"/>
          </a:p>
        </p:txBody>
      </p:sp>
    </p:spTree>
    <p:extLst>
      <p:ext uri="{BB962C8B-B14F-4D97-AF65-F5344CB8AC3E}">
        <p14:creationId xmlns:p14="http://schemas.microsoft.com/office/powerpoint/2010/main" val="58699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overview</a:t>
            </a:r>
            <a:endParaRPr lang="en-US" dirty="0"/>
          </a:p>
        </p:txBody>
      </p:sp>
      <p:sp>
        <p:nvSpPr>
          <p:cNvPr id="3" name="Content Placeholder 2"/>
          <p:cNvSpPr>
            <a:spLocks noGrp="1"/>
          </p:cNvSpPr>
          <p:nvPr>
            <p:ph idx="1"/>
          </p:nvPr>
        </p:nvSpPr>
        <p:spPr/>
        <p:txBody>
          <a:bodyPr/>
          <a:lstStyle/>
          <a:p>
            <a:r>
              <a:rPr lang="en-US" dirty="0"/>
              <a:t>Auto-encoder </a:t>
            </a:r>
            <a:r>
              <a:rPr lang="en-US" dirty="0" smtClean="0"/>
              <a:t>GANs</a:t>
            </a:r>
          </a:p>
          <a:p>
            <a:pPr lvl="1"/>
            <a:r>
              <a:rPr lang="en-US" dirty="0" smtClean="0"/>
              <a:t>E: Encoder</a:t>
            </a:r>
          </a:p>
          <a:p>
            <a:pPr lvl="1"/>
            <a:r>
              <a:rPr lang="en-US" dirty="0" smtClean="0"/>
              <a:t>G: Generator (Decoder)</a:t>
            </a:r>
          </a:p>
          <a:p>
            <a:pPr lvl="1"/>
            <a:r>
              <a:rPr lang="en-US" dirty="0" smtClean="0"/>
              <a:t>D: Discriminator</a:t>
            </a:r>
          </a:p>
          <a:p>
            <a:pPr lvl="1"/>
            <a:r>
              <a:rPr lang="en-US" dirty="0" smtClean="0"/>
              <a:t>x: image</a:t>
            </a:r>
          </a:p>
          <a:p>
            <a:pPr lvl="1"/>
            <a:r>
              <a:rPr lang="en-US" dirty="0" smtClean="0"/>
              <a:t>w: code</a:t>
            </a:r>
            <a:endParaRPr lang="en-US" dirty="0"/>
          </a:p>
        </p:txBody>
      </p:sp>
      <p:sp>
        <p:nvSpPr>
          <p:cNvPr id="4" name="Content Placeholder 3"/>
          <p:cNvSpPr>
            <a:spLocks noGrp="1"/>
          </p:cNvSpPr>
          <p:nvPr>
            <p:ph idx="10"/>
          </p:nvPr>
        </p:nvSpPr>
        <p:spPr/>
        <p:txBody>
          <a:bodyPr/>
          <a:lstStyle/>
          <a:p>
            <a:r>
              <a:rPr lang="en-US" dirty="0" smtClean="0">
                <a:hlinkClick r:id="rId2"/>
              </a:rPr>
              <a:t>SqueezedIn: </a:t>
            </a:r>
            <a:r>
              <a:rPr lang="en-US" dirty="0" smtClean="0"/>
              <a:t>Extreme image compression with Deep Learning by </a:t>
            </a:r>
            <a:r>
              <a:rPr lang="en-US" dirty="0"/>
              <a:t>Michael </a:t>
            </a:r>
            <a:r>
              <a:rPr lang="en-US" dirty="0" err="1" smtClean="0"/>
              <a:t>Lomnitz</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14</a:t>
            </a:fld>
            <a:endParaRPr lang="en-US"/>
          </a:p>
        </p:txBody>
      </p:sp>
      <p:pic>
        <p:nvPicPr>
          <p:cNvPr id="6" name="Google Shape;139;p19"/>
          <p:cNvPicPr preferRelativeResize="0"/>
          <p:nvPr/>
        </p:nvPicPr>
        <p:blipFill>
          <a:blip r:embed="rId3">
            <a:alphaModFix/>
          </a:blip>
          <a:stretch>
            <a:fillRect/>
          </a:stretch>
        </p:blipFill>
        <p:spPr>
          <a:xfrm>
            <a:off x="2390455" y="2458653"/>
            <a:ext cx="6512369" cy="2207582"/>
          </a:xfrm>
          <a:prstGeom prst="rect">
            <a:avLst/>
          </a:prstGeom>
          <a:noFill/>
          <a:ln>
            <a:noFill/>
          </a:ln>
        </p:spPr>
      </p:pic>
    </p:spTree>
    <p:extLst>
      <p:ext uri="{BB962C8B-B14F-4D97-AF65-F5344CB8AC3E}">
        <p14:creationId xmlns:p14="http://schemas.microsoft.com/office/powerpoint/2010/main" val="1363469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compression</a:t>
            </a:r>
            <a:endParaRPr lang="en-US" dirty="0"/>
          </a:p>
        </p:txBody>
      </p:sp>
      <p:sp>
        <p:nvSpPr>
          <p:cNvPr id="3" name="Content Placeholder 2"/>
          <p:cNvSpPr>
            <a:spLocks noGrp="1"/>
          </p:cNvSpPr>
          <p:nvPr>
            <p:ph idx="1"/>
          </p:nvPr>
        </p:nvSpPr>
        <p:spPr/>
        <p:txBody>
          <a:bodyPr/>
          <a:lstStyle/>
          <a:p>
            <a:r>
              <a:rPr lang="en-US" dirty="0"/>
              <a:t>G</a:t>
            </a:r>
            <a:r>
              <a:rPr lang="en-US" dirty="0" smtClean="0"/>
              <a:t>enerative </a:t>
            </a:r>
            <a:r>
              <a:rPr lang="en-US" dirty="0"/>
              <a:t>compression (GC</a:t>
            </a:r>
            <a:r>
              <a:rPr lang="en-US" dirty="0" smtClean="0"/>
              <a:t>)</a:t>
            </a:r>
          </a:p>
          <a:p>
            <a:pPr lvl="1"/>
            <a:r>
              <a:rPr lang="en-US" dirty="0" smtClean="0"/>
              <a:t>preserving </a:t>
            </a:r>
            <a:r>
              <a:rPr lang="en-US" dirty="0"/>
              <a:t>the overall image </a:t>
            </a:r>
            <a:r>
              <a:rPr lang="en-US" dirty="0" smtClean="0"/>
              <a:t>content</a:t>
            </a:r>
          </a:p>
          <a:p>
            <a:r>
              <a:rPr lang="en-US" dirty="0"/>
              <a:t>S</a:t>
            </a:r>
            <a:r>
              <a:rPr lang="en-US" dirty="0" smtClean="0"/>
              <a:t>elective </a:t>
            </a:r>
            <a:r>
              <a:rPr lang="en-US" dirty="0"/>
              <a:t>generative compression (SC</a:t>
            </a:r>
            <a:r>
              <a:rPr lang="en-US" dirty="0" smtClean="0"/>
              <a:t>)</a:t>
            </a:r>
          </a:p>
          <a:p>
            <a:pPr lvl="1"/>
            <a:r>
              <a:rPr lang="en-US" dirty="0" smtClean="0"/>
              <a:t>completely </a:t>
            </a:r>
            <a:r>
              <a:rPr lang="en-US" dirty="0"/>
              <a:t>generating parts of the image from a semantic label </a:t>
            </a:r>
            <a:r>
              <a:rPr lang="en-US" dirty="0" smtClean="0"/>
              <a:t>map</a:t>
            </a:r>
          </a:p>
          <a:p>
            <a:pPr lvl="1"/>
            <a:r>
              <a:rPr lang="en-US" dirty="0" smtClean="0"/>
              <a:t>preserving </a:t>
            </a:r>
            <a:r>
              <a:rPr lang="en-US" dirty="0"/>
              <a:t>user-defined regions with a high degree of </a:t>
            </a:r>
            <a:r>
              <a:rPr lang="en-US" dirty="0" smtClean="0"/>
              <a:t>detail</a:t>
            </a:r>
            <a:endParaRPr lang="en-US" dirty="0"/>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15</a:t>
            </a:fld>
            <a:endParaRPr lang="en-US"/>
          </a:p>
        </p:txBody>
      </p:sp>
      <p:pic>
        <p:nvPicPr>
          <p:cNvPr id="6" name="Google Shape;139;p19"/>
          <p:cNvPicPr preferRelativeResize="0"/>
          <p:nvPr/>
        </p:nvPicPr>
        <p:blipFill>
          <a:blip r:embed="rId3">
            <a:alphaModFix/>
          </a:blip>
          <a:stretch>
            <a:fillRect/>
          </a:stretch>
        </p:blipFill>
        <p:spPr>
          <a:xfrm>
            <a:off x="5284878" y="51470"/>
            <a:ext cx="3823626" cy="1296144"/>
          </a:xfrm>
          <a:prstGeom prst="rect">
            <a:avLst/>
          </a:prstGeom>
          <a:noFill/>
          <a:ln>
            <a:solidFill>
              <a:schemeClr val="tx1"/>
            </a:solidFill>
          </a:ln>
        </p:spPr>
      </p:pic>
    </p:spTree>
    <p:extLst>
      <p:ext uri="{BB962C8B-B14F-4D97-AF65-F5344CB8AC3E}">
        <p14:creationId xmlns:p14="http://schemas.microsoft.com/office/powerpoint/2010/main" val="1969901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t>
            </a:r>
            <a:r>
              <a:rPr lang="en-US" dirty="0"/>
              <a:t>compression (GC</a:t>
            </a:r>
            <a:r>
              <a:rPr lang="en-US" dirty="0" smtClean="0"/>
              <a:t>)</a:t>
            </a:r>
            <a:endParaRPr lang="en-US" dirty="0"/>
          </a:p>
        </p:txBody>
      </p:sp>
      <p:sp>
        <p:nvSpPr>
          <p:cNvPr id="3" name="Content Placeholder 2"/>
          <p:cNvSpPr>
            <a:spLocks noGrp="1"/>
          </p:cNvSpPr>
          <p:nvPr>
            <p:ph idx="1"/>
          </p:nvPr>
        </p:nvSpPr>
        <p:spPr/>
        <p:txBody>
          <a:bodyPr/>
          <a:lstStyle/>
          <a:p>
            <a:r>
              <a:rPr lang="en-US" dirty="0" smtClean="0"/>
              <a:t>Encoder</a:t>
            </a:r>
          </a:p>
          <a:p>
            <a:r>
              <a:rPr lang="en-US" dirty="0" smtClean="0"/>
              <a:t>Quantization</a:t>
            </a:r>
          </a:p>
          <a:p>
            <a:r>
              <a:rPr lang="en-US" dirty="0" smtClean="0"/>
              <a:t>Generator</a:t>
            </a:r>
          </a:p>
          <a:p>
            <a:r>
              <a:rPr lang="en-US" dirty="0" smtClean="0"/>
              <a:t>Discriminator</a:t>
            </a:r>
          </a:p>
          <a:p>
            <a:endParaRPr lang="en-US" dirty="0"/>
          </a:p>
        </p:txBody>
      </p:sp>
      <p:sp>
        <p:nvSpPr>
          <p:cNvPr id="4" name="Content Placeholder 3"/>
          <p:cNvSpPr>
            <a:spLocks noGrp="1"/>
          </p:cNvSpPr>
          <p:nvPr>
            <p:ph idx="10"/>
          </p:nvPr>
        </p:nvSpPr>
        <p:spPr/>
        <p:txBody>
          <a:bodyPr/>
          <a:lstStyle/>
          <a:p>
            <a:r>
              <a:rPr lang="en-US" dirty="0">
                <a:hlinkClick r:id="rId2"/>
              </a:rPr>
              <a:t>Soft-to-hard vector quantization for end-to-end learning compressible representations</a:t>
            </a:r>
            <a:endParaRPr lang="en-US" dirty="0"/>
          </a:p>
          <a:p>
            <a:r>
              <a:rPr lang="en-US" dirty="0"/>
              <a:t>E </a:t>
            </a:r>
            <a:r>
              <a:rPr lang="en-US" dirty="0" err="1"/>
              <a:t>Agustsson</a:t>
            </a:r>
            <a:r>
              <a:rPr lang="en-US" dirty="0"/>
              <a:t>, F </a:t>
            </a:r>
            <a:r>
              <a:rPr lang="en-US" dirty="0" err="1"/>
              <a:t>Mentzer</a:t>
            </a:r>
            <a:r>
              <a:rPr lang="en-US" dirty="0"/>
              <a:t>, M </a:t>
            </a:r>
            <a:r>
              <a:rPr lang="en-US" dirty="0" err="1"/>
              <a:t>Tschannen</a:t>
            </a:r>
            <a:r>
              <a:rPr lang="en-US" dirty="0"/>
              <a:t>, L </a:t>
            </a:r>
            <a:r>
              <a:rPr lang="en-US" dirty="0" err="1"/>
              <a:t>Cavigelli</a:t>
            </a:r>
            <a:r>
              <a:rPr lang="en-US" dirty="0"/>
              <a:t>… - Advances in Neural …, </a:t>
            </a:r>
            <a:r>
              <a:rPr lang="en-US" dirty="0" smtClean="0"/>
              <a:t>2017</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16</a:t>
            </a:fld>
            <a:endParaRPr lang="en-US"/>
          </a:p>
        </p:txBody>
      </p:sp>
      <p:pic>
        <p:nvPicPr>
          <p:cNvPr id="6" name="Picture 5"/>
          <p:cNvPicPr>
            <a:picLocks noChangeAspect="1"/>
          </p:cNvPicPr>
          <p:nvPr/>
        </p:nvPicPr>
        <p:blipFill>
          <a:blip r:embed="rId3"/>
          <a:stretch>
            <a:fillRect/>
          </a:stretch>
        </p:blipFill>
        <p:spPr>
          <a:xfrm>
            <a:off x="7452320" y="1034048"/>
            <a:ext cx="1039724" cy="3651870"/>
          </a:xfrm>
          <a:prstGeom prst="rect">
            <a:avLst/>
          </a:prstGeom>
        </p:spPr>
      </p:pic>
    </p:spTree>
    <p:extLst>
      <p:ext uri="{BB962C8B-B14F-4D97-AF65-F5344CB8AC3E}">
        <p14:creationId xmlns:p14="http://schemas.microsoft.com/office/powerpoint/2010/main" val="318863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detail and analysis</a:t>
            </a:r>
            <a:endParaRPr lang="en-US" dirty="0"/>
          </a:p>
        </p:txBody>
      </p:sp>
      <p:sp>
        <p:nvSpPr>
          <p:cNvPr id="3" name="Content Placeholder 2"/>
          <p:cNvSpPr>
            <a:spLocks noGrp="1"/>
          </p:cNvSpPr>
          <p:nvPr>
            <p:ph idx="1"/>
          </p:nvPr>
        </p:nvSpPr>
        <p:spPr/>
        <p:txBody>
          <a:bodyPr/>
          <a:lstStyle/>
          <a:p>
            <a:r>
              <a:rPr lang="en-US" dirty="0" smtClean="0"/>
              <a:t>Objective function</a:t>
            </a:r>
          </a:p>
          <a:p>
            <a:pPr lvl="1"/>
            <a:r>
              <a:rPr lang="en-US" dirty="0" smtClean="0"/>
              <a:t>GAN</a:t>
            </a:r>
          </a:p>
          <a:p>
            <a:pPr lvl="1"/>
            <a:endParaRPr lang="en-US" dirty="0"/>
          </a:p>
          <a:p>
            <a:pPr lvl="1"/>
            <a:endParaRPr lang="en-US" dirty="0"/>
          </a:p>
          <a:p>
            <a:pPr lvl="1"/>
            <a:r>
              <a:rPr lang="en-US" dirty="0" err="1" smtClean="0"/>
              <a:t>cGAN</a:t>
            </a:r>
            <a:endParaRPr lang="en-US" dirty="0" smtClean="0"/>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17</a:t>
            </a:fld>
            <a:endParaRPr lang="en-US"/>
          </a:p>
        </p:txBody>
      </p:sp>
      <p:pic>
        <p:nvPicPr>
          <p:cNvPr id="7" name="Picture 6"/>
          <p:cNvPicPr>
            <a:picLocks noChangeAspect="1"/>
          </p:cNvPicPr>
          <p:nvPr/>
        </p:nvPicPr>
        <p:blipFill>
          <a:blip r:embed="rId2"/>
          <a:stretch>
            <a:fillRect/>
          </a:stretch>
        </p:blipFill>
        <p:spPr>
          <a:xfrm>
            <a:off x="0" y="1779662"/>
            <a:ext cx="9144000" cy="550241"/>
          </a:xfrm>
          <a:prstGeom prst="rect">
            <a:avLst/>
          </a:prstGeom>
        </p:spPr>
      </p:pic>
      <p:pic>
        <p:nvPicPr>
          <p:cNvPr id="9" name="Picture 8"/>
          <p:cNvPicPr>
            <a:picLocks noChangeAspect="1"/>
          </p:cNvPicPr>
          <p:nvPr/>
        </p:nvPicPr>
        <p:blipFill>
          <a:blip r:embed="rId3"/>
          <a:stretch>
            <a:fillRect/>
          </a:stretch>
        </p:blipFill>
        <p:spPr>
          <a:xfrm>
            <a:off x="647502" y="2941365"/>
            <a:ext cx="8013700" cy="520700"/>
          </a:xfrm>
          <a:prstGeom prst="rect">
            <a:avLst/>
          </a:prstGeom>
        </p:spPr>
      </p:pic>
    </p:spTree>
    <p:extLst>
      <p:ext uri="{BB962C8B-B14F-4D97-AF65-F5344CB8AC3E}">
        <p14:creationId xmlns:p14="http://schemas.microsoft.com/office/powerpoint/2010/main" val="257866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detail and analysis</a:t>
            </a:r>
            <a:endParaRPr lang="en-US" dirty="0"/>
          </a:p>
        </p:txBody>
      </p:sp>
      <p:sp>
        <p:nvSpPr>
          <p:cNvPr id="3" name="Content Placeholder 2"/>
          <p:cNvSpPr>
            <a:spLocks noGrp="1"/>
          </p:cNvSpPr>
          <p:nvPr>
            <p:ph idx="1"/>
          </p:nvPr>
        </p:nvSpPr>
        <p:spPr/>
        <p:txBody>
          <a:bodyPr/>
          <a:lstStyle/>
          <a:p>
            <a:r>
              <a:rPr lang="en-US" dirty="0" smtClean="0"/>
              <a:t>Objective function</a:t>
            </a:r>
          </a:p>
          <a:p>
            <a:pPr lvl="1"/>
            <a:r>
              <a:rPr lang="en-US" dirty="0" smtClean="0"/>
              <a:t>Image compression: entropy</a:t>
            </a:r>
            <a:endParaRPr lang="en-US" dirty="0"/>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18</a:t>
            </a:fld>
            <a:endParaRPr lang="en-US"/>
          </a:p>
        </p:txBody>
      </p:sp>
      <p:pic>
        <p:nvPicPr>
          <p:cNvPr id="8" name="Picture 7"/>
          <p:cNvPicPr>
            <a:picLocks noChangeAspect="1"/>
          </p:cNvPicPr>
          <p:nvPr/>
        </p:nvPicPr>
        <p:blipFill>
          <a:blip r:embed="rId2"/>
          <a:stretch>
            <a:fillRect/>
          </a:stretch>
        </p:blipFill>
        <p:spPr>
          <a:xfrm>
            <a:off x="0" y="1878748"/>
            <a:ext cx="9144000" cy="1896313"/>
          </a:xfrm>
          <a:prstGeom prst="rect">
            <a:avLst/>
          </a:prstGeom>
        </p:spPr>
      </p:pic>
    </p:spTree>
    <p:extLst>
      <p:ext uri="{BB962C8B-B14F-4D97-AF65-F5344CB8AC3E}">
        <p14:creationId xmlns:p14="http://schemas.microsoft.com/office/powerpoint/2010/main" val="1716703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 detail and analysis</a:t>
            </a:r>
            <a:endParaRPr lang="en-US" dirty="0"/>
          </a:p>
        </p:txBody>
      </p:sp>
      <p:sp>
        <p:nvSpPr>
          <p:cNvPr id="3" name="Content Placeholder 2"/>
          <p:cNvSpPr>
            <a:spLocks noGrp="1"/>
          </p:cNvSpPr>
          <p:nvPr>
            <p:ph idx="1"/>
          </p:nvPr>
        </p:nvSpPr>
        <p:spPr/>
        <p:txBody>
          <a:bodyPr/>
          <a:lstStyle/>
          <a:p>
            <a:r>
              <a:rPr lang="en-US" dirty="0" err="1" smtClean="0"/>
              <a:t>cGAN</a:t>
            </a:r>
            <a:endParaRPr lang="en-US" dirty="0" smtClean="0"/>
          </a:p>
          <a:p>
            <a:endParaRPr lang="en-US" dirty="0" smtClean="0"/>
          </a:p>
          <a:p>
            <a:endParaRPr lang="en-US" dirty="0" smtClean="0"/>
          </a:p>
          <a:p>
            <a:r>
              <a:rPr lang="en-US" dirty="0" smtClean="0"/>
              <a:t>Image compression: entropy</a:t>
            </a:r>
          </a:p>
          <a:p>
            <a:endParaRPr lang="en-US" dirty="0"/>
          </a:p>
          <a:p>
            <a:endParaRPr lang="en-US" dirty="0" smtClean="0"/>
          </a:p>
          <a:p>
            <a:r>
              <a:rPr lang="en-US" dirty="0" smtClean="0"/>
              <a:t>Objective function</a:t>
            </a:r>
          </a:p>
        </p:txBody>
      </p:sp>
      <p:sp>
        <p:nvSpPr>
          <p:cNvPr id="12" name="Content Placeholder 11"/>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pPr/>
              <a:t>19</a:t>
            </a:fld>
            <a:endParaRPr lang="en-US"/>
          </a:p>
        </p:txBody>
      </p:sp>
      <p:pic>
        <p:nvPicPr>
          <p:cNvPr id="6" name="Picture 5"/>
          <p:cNvPicPr>
            <a:picLocks noChangeAspect="1"/>
          </p:cNvPicPr>
          <p:nvPr/>
        </p:nvPicPr>
        <p:blipFill>
          <a:blip r:embed="rId2"/>
          <a:stretch>
            <a:fillRect/>
          </a:stretch>
        </p:blipFill>
        <p:spPr>
          <a:xfrm>
            <a:off x="1009650" y="3723878"/>
            <a:ext cx="7124700" cy="469900"/>
          </a:xfrm>
          <a:prstGeom prst="rect">
            <a:avLst/>
          </a:prstGeom>
        </p:spPr>
      </p:pic>
      <p:pic>
        <p:nvPicPr>
          <p:cNvPr id="9" name="Picture 8"/>
          <p:cNvPicPr>
            <a:picLocks noChangeAspect="1"/>
          </p:cNvPicPr>
          <p:nvPr/>
        </p:nvPicPr>
        <p:blipFill>
          <a:blip r:embed="rId3"/>
          <a:stretch>
            <a:fillRect/>
          </a:stretch>
        </p:blipFill>
        <p:spPr>
          <a:xfrm>
            <a:off x="1403648" y="1564404"/>
            <a:ext cx="7041530" cy="457532"/>
          </a:xfrm>
          <a:prstGeom prst="rect">
            <a:avLst/>
          </a:prstGeom>
        </p:spPr>
      </p:pic>
      <p:pic>
        <p:nvPicPr>
          <p:cNvPr id="13" name="Picture 12"/>
          <p:cNvPicPr>
            <a:picLocks noChangeAspect="1"/>
          </p:cNvPicPr>
          <p:nvPr/>
        </p:nvPicPr>
        <p:blipFill>
          <a:blip r:embed="rId4"/>
          <a:stretch>
            <a:fillRect/>
          </a:stretch>
        </p:blipFill>
        <p:spPr>
          <a:xfrm>
            <a:off x="476250" y="2755631"/>
            <a:ext cx="8191500" cy="368300"/>
          </a:xfrm>
          <a:prstGeom prst="rect">
            <a:avLst/>
          </a:prstGeom>
        </p:spPr>
      </p:pic>
    </p:spTree>
    <p:extLst>
      <p:ext uri="{BB962C8B-B14F-4D97-AF65-F5344CB8AC3E}">
        <p14:creationId xmlns:p14="http://schemas.microsoft.com/office/powerpoint/2010/main" val="2071078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1"/>
          </p:nvPr>
        </p:nvSpPr>
        <p:spPr/>
        <p:txBody>
          <a:bodyPr/>
          <a:lstStyle/>
          <a:p>
            <a:r>
              <a:rPr lang="en-US" dirty="0" smtClean="0"/>
              <a:t>CVPR 2018</a:t>
            </a:r>
            <a:endParaRPr lang="en-US" dirty="0"/>
          </a:p>
        </p:txBody>
      </p:sp>
      <p:sp>
        <p:nvSpPr>
          <p:cNvPr id="5" name="Content Placeholder 4"/>
          <p:cNvSpPr>
            <a:spLocks noGrp="1"/>
          </p:cNvSpPr>
          <p:nvPr>
            <p:ph idx="12"/>
          </p:nvPr>
        </p:nvSpPr>
        <p:spPr/>
        <p:txBody>
          <a:bodyPr/>
          <a:lstStyle/>
          <a:p>
            <a:r>
              <a:rPr lang="en-US" dirty="0">
                <a:hlinkClick r:id="rId3"/>
              </a:rPr>
              <a:t>Generative adversarial networks for extreme learned image compression</a:t>
            </a:r>
            <a:endParaRPr lang="en-US" dirty="0"/>
          </a:p>
          <a:p>
            <a:r>
              <a:rPr lang="en-US" dirty="0"/>
              <a:t>E </a:t>
            </a:r>
            <a:r>
              <a:rPr lang="en-US" dirty="0" err="1"/>
              <a:t>Agustsson</a:t>
            </a:r>
            <a:r>
              <a:rPr lang="en-US" dirty="0"/>
              <a:t>, M </a:t>
            </a:r>
            <a:r>
              <a:rPr lang="en-US" dirty="0" err="1"/>
              <a:t>Tschannen</a:t>
            </a:r>
            <a:r>
              <a:rPr lang="en-US" dirty="0"/>
              <a:t>, F </a:t>
            </a:r>
            <a:r>
              <a:rPr lang="en-US" dirty="0" err="1"/>
              <a:t>Mentzer</a:t>
            </a:r>
            <a:r>
              <a:rPr lang="en-US" dirty="0"/>
              <a:t>, R </a:t>
            </a:r>
            <a:r>
              <a:rPr lang="en-US" dirty="0" err="1"/>
              <a:t>Timofte</a:t>
            </a:r>
            <a:r>
              <a:rPr lang="en-US" dirty="0"/>
              <a:t>… - </a:t>
            </a:r>
            <a:r>
              <a:rPr lang="en-US" dirty="0" err="1"/>
              <a:t>arXiv</a:t>
            </a:r>
            <a:r>
              <a:rPr lang="en-US" dirty="0"/>
              <a:t> preprint </a:t>
            </a:r>
            <a:r>
              <a:rPr lang="en-US" dirty="0" err="1"/>
              <a:t>arXiv</a:t>
            </a:r>
            <a:r>
              <a:rPr lang="en-US" dirty="0"/>
              <a:t> …, </a:t>
            </a:r>
            <a:r>
              <a:rPr lang="en-US" dirty="0" smtClean="0"/>
              <a:t>2018</a:t>
            </a:r>
            <a:endParaRPr lang="en-US" dirty="0"/>
          </a:p>
        </p:txBody>
      </p:sp>
      <p:pic>
        <p:nvPicPr>
          <p:cNvPr id="7" name="Picture 6"/>
          <p:cNvPicPr>
            <a:picLocks noChangeAspect="1"/>
          </p:cNvPicPr>
          <p:nvPr/>
        </p:nvPicPr>
        <p:blipFill>
          <a:blip r:embed="rId4"/>
          <a:stretch>
            <a:fillRect/>
          </a:stretch>
        </p:blipFill>
        <p:spPr>
          <a:xfrm>
            <a:off x="254000" y="195486"/>
            <a:ext cx="8636000" cy="2946400"/>
          </a:xfrm>
          <a:prstGeom prst="rect">
            <a:avLst/>
          </a:prstGeom>
        </p:spPr>
      </p:pic>
    </p:spTree>
    <p:extLst>
      <p:ext uri="{BB962C8B-B14F-4D97-AF65-F5344CB8AC3E}">
        <p14:creationId xmlns:p14="http://schemas.microsoft.com/office/powerpoint/2010/main" val="7039709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beta</a:t>
            </a:r>
            <a:endParaRPr lang="en-US" dirty="0"/>
          </a:p>
        </p:txBody>
      </p:sp>
      <p:sp>
        <p:nvSpPr>
          <p:cNvPr id="3" name="Content Placeholder 2"/>
          <p:cNvSpPr>
            <a:spLocks noGrp="1"/>
          </p:cNvSpPr>
          <p:nvPr>
            <p:ph idx="1"/>
          </p:nvPr>
        </p:nvSpPr>
        <p:spPr/>
        <p:txBody>
          <a:bodyPr/>
          <a:lstStyle/>
          <a:p>
            <a:r>
              <a:rPr lang="en-US" dirty="0" smtClean="0"/>
              <a:t>Beta </a:t>
            </a:r>
            <a:r>
              <a:rPr lang="en-US" dirty="0" smtClean="0">
                <a:sym typeface="Wingdings"/>
              </a:rPr>
              <a:t> infinity</a:t>
            </a:r>
          </a:p>
          <a:p>
            <a:pPr lvl="1"/>
            <a:r>
              <a:rPr lang="en-US" dirty="0">
                <a:sym typeface="Wingdings"/>
              </a:rPr>
              <a:t>pushes the bitrate down</a:t>
            </a:r>
            <a:endParaRPr lang="en-US" dirty="0" smtClean="0">
              <a:sym typeface="Wingdings"/>
            </a:endParaRPr>
          </a:p>
          <a:p>
            <a:endParaRPr lang="en-US" dirty="0">
              <a:sym typeface="Wingdings"/>
            </a:endParaRPr>
          </a:p>
          <a:p>
            <a:endParaRPr lang="en-US" dirty="0" smtClean="0">
              <a:sym typeface="Wingdings"/>
            </a:endParaRPr>
          </a:p>
          <a:p>
            <a:r>
              <a:rPr lang="en-US" dirty="0" smtClean="0">
                <a:sym typeface="Wingdings"/>
              </a:rPr>
              <a:t>Beta  0</a:t>
            </a:r>
            <a:endParaRPr lang="en-US" dirty="0"/>
          </a:p>
          <a:p>
            <a:pPr lvl="1"/>
            <a:r>
              <a:rPr lang="en-US" dirty="0"/>
              <a:t>B</a:t>
            </a:r>
            <a:r>
              <a:rPr lang="en-US" dirty="0" smtClean="0"/>
              <a:t>ecomes original GAN</a:t>
            </a:r>
          </a:p>
          <a:p>
            <a:pPr lvl="1"/>
            <a:r>
              <a:rPr lang="en-US" dirty="0"/>
              <a:t>suboptimal </a:t>
            </a:r>
            <a:r>
              <a:rPr lang="en-US" dirty="0" smtClean="0"/>
              <a:t>bitrates</a:t>
            </a:r>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20</a:t>
            </a:fld>
            <a:endParaRPr lang="en-US"/>
          </a:p>
        </p:txBody>
      </p:sp>
      <p:pic>
        <p:nvPicPr>
          <p:cNvPr id="6" name="Picture 5"/>
          <p:cNvPicPr>
            <a:picLocks noChangeAspect="1"/>
          </p:cNvPicPr>
          <p:nvPr/>
        </p:nvPicPr>
        <p:blipFill>
          <a:blip r:embed="rId2"/>
          <a:stretch>
            <a:fillRect/>
          </a:stretch>
        </p:blipFill>
        <p:spPr>
          <a:xfrm>
            <a:off x="3733800" y="1923678"/>
            <a:ext cx="1676400" cy="495300"/>
          </a:xfrm>
          <a:prstGeom prst="rect">
            <a:avLst/>
          </a:prstGeom>
        </p:spPr>
      </p:pic>
      <p:pic>
        <p:nvPicPr>
          <p:cNvPr id="8" name="Picture 7"/>
          <p:cNvPicPr>
            <a:picLocks noChangeAspect="1"/>
          </p:cNvPicPr>
          <p:nvPr/>
        </p:nvPicPr>
        <p:blipFill>
          <a:blip r:embed="rId3"/>
          <a:stretch>
            <a:fillRect/>
          </a:stretch>
        </p:blipFill>
        <p:spPr>
          <a:xfrm>
            <a:off x="3851920" y="200241"/>
            <a:ext cx="5292080" cy="349032"/>
          </a:xfrm>
          <a:prstGeom prst="rect">
            <a:avLst/>
          </a:prstGeom>
        </p:spPr>
      </p:pic>
    </p:spTree>
    <p:extLst>
      <p:ext uri="{BB962C8B-B14F-4D97-AF65-F5344CB8AC3E}">
        <p14:creationId xmlns:p14="http://schemas.microsoft.com/office/powerpoint/2010/main" val="1220629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overview</a:t>
            </a:r>
            <a:endParaRPr lang="en-US" dirty="0"/>
          </a:p>
        </p:txBody>
      </p:sp>
      <p:sp>
        <p:nvSpPr>
          <p:cNvPr id="3" name="Content Placeholder 2"/>
          <p:cNvSpPr>
            <a:spLocks noGrp="1"/>
          </p:cNvSpPr>
          <p:nvPr>
            <p:ph idx="1"/>
          </p:nvPr>
        </p:nvSpPr>
        <p:spPr/>
        <p:txBody>
          <a:bodyPr/>
          <a:lstStyle/>
          <a:p>
            <a:r>
              <a:rPr lang="en-US" dirty="0"/>
              <a:t>Auto-encoder </a:t>
            </a:r>
            <a:r>
              <a:rPr lang="en-US" dirty="0" smtClean="0"/>
              <a:t>GANs</a:t>
            </a:r>
          </a:p>
          <a:p>
            <a:pPr lvl="1"/>
            <a:r>
              <a:rPr lang="en-US" dirty="0" smtClean="0"/>
              <a:t>E: Encoder</a:t>
            </a:r>
          </a:p>
          <a:p>
            <a:pPr lvl="1"/>
            <a:r>
              <a:rPr lang="en-US" dirty="0" smtClean="0"/>
              <a:t>G: Generator (Decoder)</a:t>
            </a:r>
          </a:p>
          <a:p>
            <a:pPr lvl="1"/>
            <a:r>
              <a:rPr lang="en-US" dirty="0" smtClean="0"/>
              <a:t>D: Discriminator</a:t>
            </a:r>
          </a:p>
          <a:p>
            <a:pPr lvl="1"/>
            <a:r>
              <a:rPr lang="en-US" dirty="0" smtClean="0"/>
              <a:t>x: image</a:t>
            </a:r>
          </a:p>
          <a:p>
            <a:pPr lvl="1"/>
            <a:r>
              <a:rPr lang="en-US" dirty="0" smtClean="0"/>
              <a:t>w: code</a:t>
            </a:r>
            <a:endParaRPr lang="en-US" dirty="0"/>
          </a:p>
        </p:txBody>
      </p:sp>
      <p:sp>
        <p:nvSpPr>
          <p:cNvPr id="4" name="Content Placeholder 3"/>
          <p:cNvSpPr>
            <a:spLocks noGrp="1"/>
          </p:cNvSpPr>
          <p:nvPr>
            <p:ph idx="10"/>
          </p:nvPr>
        </p:nvSpPr>
        <p:spPr/>
        <p:txBody>
          <a:bodyPr/>
          <a:lstStyle/>
          <a:p>
            <a:r>
              <a:rPr lang="en-US" dirty="0" smtClean="0">
                <a:hlinkClick r:id="rId2"/>
              </a:rPr>
              <a:t>SqueezedIn: </a:t>
            </a:r>
            <a:r>
              <a:rPr lang="en-US" dirty="0" smtClean="0"/>
              <a:t>Extreme image compression with Deep Learning by </a:t>
            </a:r>
            <a:r>
              <a:rPr lang="en-US" dirty="0"/>
              <a:t>Michael </a:t>
            </a:r>
            <a:r>
              <a:rPr lang="en-US" dirty="0" err="1" smtClean="0"/>
              <a:t>Lomnitz</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21</a:t>
            </a:fld>
            <a:endParaRPr lang="en-US"/>
          </a:p>
        </p:txBody>
      </p:sp>
      <p:pic>
        <p:nvPicPr>
          <p:cNvPr id="6" name="Google Shape;139;p19"/>
          <p:cNvPicPr preferRelativeResize="0"/>
          <p:nvPr/>
        </p:nvPicPr>
        <p:blipFill>
          <a:blip r:embed="rId3">
            <a:alphaModFix/>
          </a:blip>
          <a:stretch>
            <a:fillRect/>
          </a:stretch>
        </p:blipFill>
        <p:spPr>
          <a:xfrm>
            <a:off x="2390455" y="2458653"/>
            <a:ext cx="6512369" cy="2207582"/>
          </a:xfrm>
          <a:prstGeom prst="rect">
            <a:avLst/>
          </a:prstGeom>
          <a:noFill/>
          <a:ln>
            <a:noFill/>
          </a:ln>
        </p:spPr>
      </p:pic>
    </p:spTree>
    <p:extLst>
      <p:ext uri="{BB962C8B-B14F-4D97-AF65-F5344CB8AC3E}">
        <p14:creationId xmlns:p14="http://schemas.microsoft.com/office/powerpoint/2010/main" val="1645591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elective </a:t>
            </a:r>
            <a:r>
              <a:rPr lang="en-US" dirty="0"/>
              <a:t>generative compression (SC)</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22</a:t>
            </a:fld>
            <a:endParaRPr lang="en-US"/>
          </a:p>
        </p:txBody>
      </p:sp>
      <p:pic>
        <p:nvPicPr>
          <p:cNvPr id="6" name="Picture 5"/>
          <p:cNvPicPr>
            <a:picLocks noChangeAspect="1"/>
          </p:cNvPicPr>
          <p:nvPr/>
        </p:nvPicPr>
        <p:blipFill>
          <a:blip r:embed="rId2"/>
          <a:stretch>
            <a:fillRect/>
          </a:stretch>
        </p:blipFill>
        <p:spPr>
          <a:xfrm>
            <a:off x="0" y="1075638"/>
            <a:ext cx="9144000" cy="2992224"/>
          </a:xfrm>
          <a:prstGeom prst="rect">
            <a:avLst/>
          </a:prstGeom>
        </p:spPr>
      </p:pic>
    </p:spTree>
    <p:extLst>
      <p:ext uri="{BB962C8B-B14F-4D97-AF65-F5344CB8AC3E}">
        <p14:creationId xmlns:p14="http://schemas.microsoft.com/office/powerpoint/2010/main" val="1142329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23</a:t>
            </a:fld>
            <a:endParaRPr lang="en-US"/>
          </a:p>
        </p:txBody>
      </p:sp>
      <p:pic>
        <p:nvPicPr>
          <p:cNvPr id="6" name="Picture 5"/>
          <p:cNvPicPr>
            <a:picLocks noChangeAspect="1"/>
          </p:cNvPicPr>
          <p:nvPr/>
        </p:nvPicPr>
        <p:blipFill>
          <a:blip r:embed="rId3"/>
          <a:stretch>
            <a:fillRect/>
          </a:stretch>
        </p:blipFill>
        <p:spPr>
          <a:xfrm>
            <a:off x="1621006" y="1035934"/>
            <a:ext cx="6066692" cy="3579862"/>
          </a:xfrm>
          <a:prstGeom prst="rect">
            <a:avLst/>
          </a:prstGeom>
        </p:spPr>
      </p:pic>
    </p:spTree>
    <p:extLst>
      <p:ext uri="{BB962C8B-B14F-4D97-AF65-F5344CB8AC3E}">
        <p14:creationId xmlns:p14="http://schemas.microsoft.com/office/powerpoint/2010/main" val="917482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with prior work</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r>
              <a:rPr lang="en-US" dirty="0"/>
              <a:t>Oren </a:t>
            </a:r>
            <a:r>
              <a:rPr lang="en-US" dirty="0" err="1"/>
              <a:t>Rippel</a:t>
            </a:r>
            <a:r>
              <a:rPr lang="en-US" dirty="0"/>
              <a:t> and </a:t>
            </a:r>
            <a:r>
              <a:rPr lang="en-US" dirty="0" err="1"/>
              <a:t>Lubomir</a:t>
            </a:r>
            <a:r>
              <a:rPr lang="en-US" dirty="0"/>
              <a:t> </a:t>
            </a:r>
            <a:r>
              <a:rPr lang="en-US" dirty="0" err="1"/>
              <a:t>Bourdev</a:t>
            </a:r>
            <a:r>
              <a:rPr lang="en-US" dirty="0"/>
              <a:t>. Real-time adaptive image compression. In Proceedings of the 34th International Conference on Machine Learning, volume 70 of Proceedings of Machine Learning Research, pp. 2922–2930, International Convention Centre, Sydney, Australia, 06–11 Aug 2017. PMLR.</a:t>
            </a:r>
          </a:p>
        </p:txBody>
      </p:sp>
      <p:sp>
        <p:nvSpPr>
          <p:cNvPr id="5" name="Slide Number Placeholder 4"/>
          <p:cNvSpPr>
            <a:spLocks noGrp="1"/>
          </p:cNvSpPr>
          <p:nvPr>
            <p:ph type="sldNum" sz="quarter" idx="4"/>
          </p:nvPr>
        </p:nvSpPr>
        <p:spPr/>
        <p:txBody>
          <a:bodyPr/>
          <a:lstStyle/>
          <a:p>
            <a:fld id="{0F31DC1F-5561-484E-AB46-68C682854F61}" type="slidenum">
              <a:rPr lang="en-US" smtClean="0"/>
              <a:t>24</a:t>
            </a:fld>
            <a:endParaRPr lang="en-US"/>
          </a:p>
        </p:txBody>
      </p:sp>
      <p:pic>
        <p:nvPicPr>
          <p:cNvPr id="6" name="Picture 5"/>
          <p:cNvPicPr>
            <a:picLocks noChangeAspect="1"/>
          </p:cNvPicPr>
          <p:nvPr/>
        </p:nvPicPr>
        <p:blipFill>
          <a:blip r:embed="rId2"/>
          <a:stretch>
            <a:fillRect/>
          </a:stretch>
        </p:blipFill>
        <p:spPr>
          <a:xfrm>
            <a:off x="1529843" y="985496"/>
            <a:ext cx="6249017" cy="3608731"/>
          </a:xfrm>
          <a:prstGeom prst="rect">
            <a:avLst/>
          </a:prstGeom>
        </p:spPr>
      </p:pic>
    </p:spTree>
    <p:extLst>
      <p:ext uri="{BB962C8B-B14F-4D97-AF65-F5344CB8AC3E}">
        <p14:creationId xmlns:p14="http://schemas.microsoft.com/office/powerpoint/2010/main" val="504587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with prior </a:t>
            </a:r>
            <a:r>
              <a:rPr lang="en-US" dirty="0"/>
              <a:t>work</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r>
              <a:rPr lang="en-US" dirty="0"/>
              <a:t>Oren </a:t>
            </a:r>
            <a:r>
              <a:rPr lang="en-US" dirty="0" err="1"/>
              <a:t>Rippel</a:t>
            </a:r>
            <a:r>
              <a:rPr lang="en-US" dirty="0"/>
              <a:t> and </a:t>
            </a:r>
            <a:r>
              <a:rPr lang="en-US" dirty="0" err="1"/>
              <a:t>Lubomir</a:t>
            </a:r>
            <a:r>
              <a:rPr lang="en-US" dirty="0"/>
              <a:t> </a:t>
            </a:r>
            <a:r>
              <a:rPr lang="en-US" dirty="0" err="1"/>
              <a:t>Bourdev</a:t>
            </a:r>
            <a:r>
              <a:rPr lang="en-US" dirty="0"/>
              <a:t>. Real-time adaptive image compression. In Proceedings of the 34th International Conference on Machine Learning, volume 70 of Proceedings of Machine Learning Research, pp. 2922–2930, International Convention Centre, Sydney, Australia, 06–11 Aug 2017. PMLR.</a:t>
            </a:r>
          </a:p>
        </p:txBody>
      </p:sp>
      <p:sp>
        <p:nvSpPr>
          <p:cNvPr id="5" name="Slide Number Placeholder 4"/>
          <p:cNvSpPr>
            <a:spLocks noGrp="1"/>
          </p:cNvSpPr>
          <p:nvPr>
            <p:ph type="sldNum" sz="quarter" idx="4"/>
          </p:nvPr>
        </p:nvSpPr>
        <p:spPr/>
        <p:txBody>
          <a:bodyPr/>
          <a:lstStyle/>
          <a:p>
            <a:fld id="{0F31DC1F-5561-484E-AB46-68C682854F61}" type="slidenum">
              <a:rPr lang="en-US" smtClean="0"/>
              <a:t>25</a:t>
            </a:fld>
            <a:endParaRPr lang="en-US"/>
          </a:p>
        </p:txBody>
      </p:sp>
      <p:pic>
        <p:nvPicPr>
          <p:cNvPr id="7" name="Picture 6"/>
          <p:cNvPicPr>
            <a:picLocks noChangeAspect="1"/>
          </p:cNvPicPr>
          <p:nvPr/>
        </p:nvPicPr>
        <p:blipFill>
          <a:blip r:embed="rId2"/>
          <a:stretch>
            <a:fillRect/>
          </a:stretch>
        </p:blipFill>
        <p:spPr>
          <a:xfrm>
            <a:off x="1603574" y="1059584"/>
            <a:ext cx="6101556" cy="3581348"/>
          </a:xfrm>
          <a:prstGeom prst="rect">
            <a:avLst/>
          </a:prstGeom>
        </p:spPr>
      </p:pic>
    </p:spTree>
    <p:extLst>
      <p:ext uri="{BB962C8B-B14F-4D97-AF65-F5344CB8AC3E}">
        <p14:creationId xmlns:p14="http://schemas.microsoft.com/office/powerpoint/2010/main" val="1455462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26</a:t>
            </a:fld>
            <a:endParaRPr lang="en-US"/>
          </a:p>
        </p:txBody>
      </p:sp>
      <p:pic>
        <p:nvPicPr>
          <p:cNvPr id="6" name="Picture 5"/>
          <p:cNvPicPr>
            <a:picLocks noChangeAspect="1"/>
          </p:cNvPicPr>
          <p:nvPr/>
        </p:nvPicPr>
        <p:blipFill>
          <a:blip r:embed="rId2"/>
          <a:stretch>
            <a:fillRect/>
          </a:stretch>
        </p:blipFill>
        <p:spPr>
          <a:xfrm>
            <a:off x="1187624" y="828939"/>
            <a:ext cx="7394081" cy="4176484"/>
          </a:xfrm>
          <a:prstGeom prst="rect">
            <a:avLst/>
          </a:prstGeom>
        </p:spPr>
      </p:pic>
    </p:spTree>
    <p:extLst>
      <p:ext uri="{BB962C8B-B14F-4D97-AF65-F5344CB8AC3E}">
        <p14:creationId xmlns:p14="http://schemas.microsoft.com/office/powerpoint/2010/main" val="9929030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What are the tricks?</a:t>
            </a:r>
          </a:p>
          <a:p>
            <a:pPr lvl="1"/>
            <a:r>
              <a:rPr lang="en-US" dirty="0" smtClean="0"/>
              <a:t>The model saves information</a:t>
            </a:r>
          </a:p>
          <a:p>
            <a:pPr lvl="2"/>
            <a:r>
              <a:rPr lang="en-US" dirty="0" smtClean="0"/>
              <a:t>Number of variables:</a:t>
            </a:r>
            <a:r>
              <a:rPr lang="en-US" dirty="0"/>
              <a:t> </a:t>
            </a:r>
            <a:r>
              <a:rPr lang="en-US" dirty="0" smtClean="0"/>
              <a:t>16M</a:t>
            </a:r>
          </a:p>
          <a:p>
            <a:pPr lvl="2"/>
            <a:r>
              <a:rPr lang="en-US" dirty="0" smtClean="0"/>
              <a:t>Total bytes: 651 MB</a:t>
            </a:r>
          </a:p>
          <a:p>
            <a:pPr lvl="2"/>
            <a:r>
              <a:rPr lang="en-US" dirty="0" smtClean="0"/>
              <a:t>checkpoint size: &gt;2.5 GB</a:t>
            </a:r>
          </a:p>
          <a:p>
            <a:pPr lvl="1"/>
            <a:endParaRPr lang="en-US" dirty="0"/>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27</a:t>
            </a:fld>
            <a:endParaRPr lang="en-US"/>
          </a:p>
        </p:txBody>
      </p:sp>
    </p:spTree>
    <p:extLst>
      <p:ext uri="{BB962C8B-B14F-4D97-AF65-F5344CB8AC3E}">
        <p14:creationId xmlns:p14="http://schemas.microsoft.com/office/powerpoint/2010/main" val="10096161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How to run the code?</a:t>
            </a:r>
          </a:p>
          <a:p>
            <a:pPr lvl="1"/>
            <a:r>
              <a:rPr lang="en-US" dirty="0" smtClean="0"/>
              <a:t>Download image</a:t>
            </a:r>
          </a:p>
          <a:p>
            <a:pPr lvl="1"/>
            <a:r>
              <a:rPr lang="en-US" dirty="0"/>
              <a:t>R</a:t>
            </a:r>
            <a:r>
              <a:rPr lang="en-US" dirty="0" smtClean="0"/>
              <a:t>esize to [512, 1024]</a:t>
            </a:r>
          </a:p>
          <a:p>
            <a:pPr lvl="1"/>
            <a:r>
              <a:rPr lang="en-US" dirty="0" smtClean="0"/>
              <a:t>Feed in to the model</a:t>
            </a:r>
          </a:p>
        </p:txBody>
      </p:sp>
      <p:sp>
        <p:nvSpPr>
          <p:cNvPr id="4" name="Content Placeholder 3"/>
          <p:cNvSpPr>
            <a:spLocks noGrp="1"/>
          </p:cNvSpPr>
          <p:nvPr>
            <p:ph idx="10"/>
          </p:nvPr>
        </p:nvSpPr>
        <p:spPr/>
        <p:txBody>
          <a:bodyPr/>
          <a:lstStyle/>
          <a:p>
            <a:r>
              <a:rPr lang="en-US" dirty="0">
                <a:hlinkClick r:id="rId2"/>
              </a:rPr>
              <a:t>eric-yyjau/generative-compression: TensorFlow Implementation of Generative Adversarial Networks for Extreme Learned Image Compression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28</a:t>
            </a:fld>
            <a:endParaRPr lang="en-US"/>
          </a:p>
        </p:txBody>
      </p:sp>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03598"/>
            <a:ext cx="3024336" cy="1512168"/>
          </a:xfrm>
          <a:prstGeom prst="rect">
            <a:avLst/>
          </a:prstGeom>
        </p:spPr>
      </p:pic>
      <p:pic>
        <p:nvPicPr>
          <p:cNvPr id="8" name="Picture 7"/>
          <p:cNvPicPr>
            <a:picLocks noChangeAspect="1"/>
          </p:cNvPicPr>
          <p:nvPr/>
        </p:nvPicPr>
        <p:blipFill>
          <a:blip r:embed="rId4"/>
          <a:stretch>
            <a:fillRect/>
          </a:stretch>
        </p:blipFill>
        <p:spPr>
          <a:xfrm>
            <a:off x="3247839" y="3147812"/>
            <a:ext cx="5672658" cy="1446415"/>
          </a:xfrm>
          <a:prstGeom prst="rect">
            <a:avLst/>
          </a:prstGeom>
        </p:spPr>
      </p:pic>
      <p:cxnSp>
        <p:nvCxnSpPr>
          <p:cNvPr id="10" name="Straight Arrow Connector 9"/>
          <p:cNvCxnSpPr>
            <a:stCxn id="7" idx="2"/>
            <a:endCxn id="8" idx="0"/>
          </p:cNvCxnSpPr>
          <p:nvPr/>
        </p:nvCxnSpPr>
        <p:spPr>
          <a:xfrm>
            <a:off x="6084168" y="2715766"/>
            <a:ext cx="0" cy="4320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54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Is the comparison fair?</a:t>
            </a:r>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29</a:t>
            </a:fld>
            <a:endParaRPr lang="en-US"/>
          </a:p>
        </p:txBody>
      </p:sp>
      <p:graphicFrame>
        <p:nvGraphicFramePr>
          <p:cNvPr id="6" name="Content Placeholder 7"/>
          <p:cNvGraphicFramePr>
            <a:graphicFrameLocks/>
          </p:cNvGraphicFramePr>
          <p:nvPr>
            <p:extLst>
              <p:ext uri="{D42A27DB-BD31-4B8C-83A1-F6EECF244321}">
                <p14:modId xmlns:p14="http://schemas.microsoft.com/office/powerpoint/2010/main" val="155457792"/>
              </p:ext>
            </p:extLst>
          </p:nvPr>
        </p:nvGraphicFramePr>
        <p:xfrm>
          <a:off x="1074440" y="1635646"/>
          <a:ext cx="6995119" cy="1524000"/>
        </p:xfrm>
        <a:graphic>
          <a:graphicData uri="http://schemas.openxmlformats.org/drawingml/2006/table">
            <a:tbl>
              <a:tblPr firstRow="1" bandRow="1">
                <a:tableStyleId>{68D230F3-CF80-4859-8CE7-A43EE81993B5}</a:tableStyleId>
              </a:tblPr>
              <a:tblGrid>
                <a:gridCol w="1656184"/>
                <a:gridCol w="2384614"/>
                <a:gridCol w="2954321"/>
              </a:tblGrid>
              <a:tr h="276031">
                <a:tc>
                  <a:txBody>
                    <a:bodyPr/>
                    <a:lstStyle/>
                    <a:p>
                      <a:endParaRPr lang="en-US" sz="1400" dirty="0"/>
                    </a:p>
                  </a:txBody>
                  <a:tcPr/>
                </a:tc>
                <a:tc>
                  <a:txBody>
                    <a:bodyPr/>
                    <a:lstStyle/>
                    <a:p>
                      <a:r>
                        <a:rPr lang="en-US" sz="1400" dirty="0" smtClean="0"/>
                        <a:t>Traditional method</a:t>
                      </a:r>
                      <a:endParaRPr lang="en-US" sz="1400" dirty="0"/>
                    </a:p>
                  </a:txBody>
                  <a:tcPr/>
                </a:tc>
                <a:tc>
                  <a:txBody>
                    <a:bodyPr/>
                    <a:lstStyle/>
                    <a:p>
                      <a:r>
                        <a:rPr lang="en-US" sz="1400" dirty="0" smtClean="0"/>
                        <a:t>Deep method</a:t>
                      </a:r>
                      <a:endParaRPr lang="en-US" sz="1400" dirty="0"/>
                    </a:p>
                  </a:txBody>
                  <a:tcPr/>
                </a:tc>
              </a:tr>
              <a:tr h="276031">
                <a:tc>
                  <a:txBody>
                    <a:bodyPr/>
                    <a:lstStyle/>
                    <a:p>
                      <a:r>
                        <a:rPr lang="en-US" sz="1400" dirty="0" smtClean="0"/>
                        <a:t>Method</a:t>
                      </a:r>
                      <a:endParaRPr lang="en-US" sz="1400" dirty="0"/>
                    </a:p>
                  </a:txBody>
                  <a:tcPr/>
                </a:tc>
                <a:tc>
                  <a:txBody>
                    <a:bodyPr/>
                    <a:lstStyle/>
                    <a:p>
                      <a:r>
                        <a:rPr lang="de-DE" sz="1400" dirty="0" smtClean="0"/>
                        <a:t>BPG </a:t>
                      </a:r>
                      <a:endParaRPr lang="en-US" sz="1400" dirty="0" smtClean="0"/>
                    </a:p>
                  </a:txBody>
                  <a:tcPr/>
                </a:tc>
                <a:tc>
                  <a:txBody>
                    <a:bodyPr/>
                    <a:lstStyle/>
                    <a:p>
                      <a:r>
                        <a:rPr lang="en-US" sz="1400" dirty="0" smtClean="0"/>
                        <a:t>GAN</a:t>
                      </a:r>
                      <a:endParaRPr lang="en-US" sz="1400" dirty="0"/>
                    </a:p>
                  </a:txBody>
                  <a:tcPr/>
                </a:tc>
              </a:tr>
              <a:tr h="276031">
                <a:tc>
                  <a:txBody>
                    <a:bodyPr/>
                    <a:lstStyle/>
                    <a:p>
                      <a:r>
                        <a:rPr lang="en-US" sz="1400" dirty="0" smtClean="0"/>
                        <a:t>Time complexity</a:t>
                      </a:r>
                      <a:endParaRPr lang="en-US" sz="1400" dirty="0"/>
                    </a:p>
                  </a:txBody>
                  <a:tcPr/>
                </a:tc>
                <a:tc>
                  <a:txBody>
                    <a:bodyPr/>
                    <a:lstStyle/>
                    <a:p>
                      <a:r>
                        <a:rPr lang="en-US" sz="1400" dirty="0" smtClean="0">
                          <a:solidFill>
                            <a:srgbClr val="FF0000"/>
                          </a:solidFill>
                        </a:rPr>
                        <a:t>Fast</a:t>
                      </a:r>
                      <a:endParaRPr lang="en-US" sz="1400" dirty="0">
                        <a:solidFill>
                          <a:srgbClr val="FF0000"/>
                        </a:solidFill>
                      </a:endParaRPr>
                    </a:p>
                  </a:txBody>
                  <a:tcPr/>
                </a:tc>
                <a:tc>
                  <a:txBody>
                    <a:bodyPr/>
                    <a:lstStyle/>
                    <a:p>
                      <a:r>
                        <a:rPr lang="en-US" sz="1400" dirty="0" smtClean="0"/>
                        <a:t>5s/iteration</a:t>
                      </a:r>
                      <a:endParaRPr lang="en-US" sz="1400" dirty="0"/>
                    </a:p>
                  </a:txBody>
                  <a:tcPr/>
                </a:tc>
              </a:tr>
              <a:tr h="276031">
                <a:tc>
                  <a:txBody>
                    <a:bodyPr/>
                    <a:lstStyle/>
                    <a:p>
                      <a:r>
                        <a:rPr lang="en-US" sz="1400" dirty="0" err="1" smtClean="0"/>
                        <a:t>bpp</a:t>
                      </a:r>
                      <a:endParaRPr lang="en-US" sz="1400" dirty="0"/>
                    </a:p>
                  </a:txBody>
                  <a:tcPr/>
                </a:tc>
                <a:tc>
                  <a:txBody>
                    <a:bodyPr/>
                    <a:lstStyle/>
                    <a:p>
                      <a:endParaRPr lang="en-US" sz="1400" dirty="0"/>
                    </a:p>
                  </a:txBody>
                  <a:tcPr/>
                </a:tc>
                <a:tc>
                  <a:txBody>
                    <a:bodyPr/>
                    <a:lstStyle/>
                    <a:p>
                      <a:r>
                        <a:rPr lang="en-US" sz="1400" dirty="0" smtClean="0">
                          <a:solidFill>
                            <a:srgbClr val="FF0000"/>
                          </a:solidFill>
                        </a:rPr>
                        <a:t>&lt;0.1bbp</a:t>
                      </a:r>
                      <a:endParaRPr lang="en-US" sz="1400" dirty="0">
                        <a:solidFill>
                          <a:srgbClr val="FF0000"/>
                        </a:solidFill>
                      </a:endParaRPr>
                    </a:p>
                  </a:txBody>
                  <a:tcPr/>
                </a:tc>
              </a:tr>
              <a:tr h="276031">
                <a:tc>
                  <a:txBody>
                    <a:bodyPr/>
                    <a:lstStyle/>
                    <a:p>
                      <a:r>
                        <a:rPr lang="en-US" sz="1400" dirty="0" smtClean="0"/>
                        <a:t>Overhead</a:t>
                      </a:r>
                      <a:endParaRPr lang="en-US" sz="1400" dirty="0"/>
                    </a:p>
                  </a:txBody>
                  <a:tcPr/>
                </a:tc>
                <a:tc>
                  <a:txBody>
                    <a:bodyPr/>
                    <a:lstStyle/>
                    <a:p>
                      <a:r>
                        <a:rPr lang="en-US" sz="1400" dirty="0" smtClean="0">
                          <a:solidFill>
                            <a:srgbClr val="FF0000"/>
                          </a:solidFill>
                        </a:rPr>
                        <a:t>Small (similar to JPEG)</a:t>
                      </a:r>
                      <a:endParaRPr lang="en-US" sz="1400" dirty="0">
                        <a:solidFill>
                          <a:srgbClr val="FF0000"/>
                        </a:solidFill>
                      </a:endParaRPr>
                    </a:p>
                  </a:txBody>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sz="1400" dirty="0" smtClean="0"/>
                        <a:t>Model weights: Large</a:t>
                      </a:r>
                    </a:p>
                  </a:txBody>
                  <a:tcPr/>
                </a:tc>
              </a:tr>
            </a:tbl>
          </a:graphicData>
        </a:graphic>
      </p:graphicFrame>
    </p:spTree>
    <p:extLst>
      <p:ext uri="{BB962C8B-B14F-4D97-AF65-F5344CB8AC3E}">
        <p14:creationId xmlns:p14="http://schemas.microsoft.com/office/powerpoint/2010/main" val="1412826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Outlines</a:t>
            </a:r>
            <a:endParaRPr lang="en-US" dirty="0"/>
          </a:p>
        </p:txBody>
      </p:sp>
      <p:sp>
        <p:nvSpPr>
          <p:cNvPr id="3" name="Content Placeholder 2"/>
          <p:cNvSpPr>
            <a:spLocks noGrp="1"/>
          </p:cNvSpPr>
          <p:nvPr>
            <p:ph idx="1"/>
          </p:nvPr>
        </p:nvSpPr>
        <p:spPr/>
        <p:txBody>
          <a:bodyPr/>
          <a:lstStyle/>
          <a:p>
            <a:r>
              <a:rPr lang="en-US" dirty="0" smtClean="0"/>
              <a:t>Motivation</a:t>
            </a:r>
          </a:p>
          <a:p>
            <a:r>
              <a:rPr lang="en-US" dirty="0"/>
              <a:t>Related </a:t>
            </a:r>
            <a:r>
              <a:rPr lang="en-US" dirty="0" smtClean="0"/>
              <a:t>works</a:t>
            </a:r>
          </a:p>
          <a:p>
            <a:r>
              <a:rPr lang="en-US" dirty="0"/>
              <a:t>Method </a:t>
            </a:r>
            <a:r>
              <a:rPr lang="en-US" dirty="0" smtClean="0"/>
              <a:t>overview</a:t>
            </a:r>
          </a:p>
          <a:p>
            <a:r>
              <a:rPr lang="en-US" dirty="0" smtClean="0"/>
              <a:t>Method details</a:t>
            </a:r>
          </a:p>
          <a:p>
            <a:r>
              <a:rPr lang="en-US" dirty="0" smtClean="0"/>
              <a:t>Experiments</a:t>
            </a:r>
          </a:p>
          <a:p>
            <a:r>
              <a:rPr lang="en-US" dirty="0" smtClean="0"/>
              <a:t>Discussion</a:t>
            </a:r>
            <a:endParaRPr lang="en-US" dirty="0"/>
          </a:p>
        </p:txBody>
      </p:sp>
      <p:sp>
        <p:nvSpPr>
          <p:cNvPr id="9" name="Content Placeholder 8"/>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pPr/>
              <a:t>3</a:t>
            </a:fld>
            <a:endParaRPr lang="en-US"/>
          </a:p>
        </p:txBody>
      </p:sp>
    </p:spTree>
    <p:extLst>
      <p:ext uri="{BB962C8B-B14F-4D97-AF65-F5344CB8AC3E}">
        <p14:creationId xmlns:p14="http://schemas.microsoft.com/office/powerpoint/2010/main" val="8224596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method</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r>
              <a:rPr lang="en-US" dirty="0">
                <a:hlinkClick r:id="rId2"/>
              </a:rPr>
              <a:t>BPG Image Comparison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30</a:t>
            </a:fld>
            <a:endParaRPr lang="en-US"/>
          </a:p>
        </p:txBody>
      </p:sp>
      <p:pic>
        <p:nvPicPr>
          <p:cNvPr id="6" name="Picture 5"/>
          <p:cNvPicPr>
            <a:picLocks noChangeAspect="1"/>
          </p:cNvPicPr>
          <p:nvPr/>
        </p:nvPicPr>
        <p:blipFill>
          <a:blip r:embed="rId3"/>
          <a:stretch>
            <a:fillRect/>
          </a:stretch>
        </p:blipFill>
        <p:spPr>
          <a:xfrm>
            <a:off x="972844" y="1033390"/>
            <a:ext cx="7198311" cy="3541011"/>
          </a:xfrm>
          <a:prstGeom prst="rect">
            <a:avLst/>
          </a:prstGeom>
        </p:spPr>
      </p:pic>
    </p:spTree>
    <p:extLst>
      <p:ext uri="{BB962C8B-B14F-4D97-AF65-F5344CB8AC3E}">
        <p14:creationId xmlns:p14="http://schemas.microsoft.com/office/powerpoint/2010/main" val="1377485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method</a:t>
            </a: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31</a:t>
            </a:fld>
            <a:endParaRPr lang="en-US"/>
          </a:p>
        </p:txBody>
      </p:sp>
      <p:pic>
        <p:nvPicPr>
          <p:cNvPr id="6" name="Picture 5"/>
          <p:cNvPicPr>
            <a:picLocks noChangeAspect="1"/>
          </p:cNvPicPr>
          <p:nvPr/>
        </p:nvPicPr>
        <p:blipFill>
          <a:blip r:embed="rId2"/>
          <a:stretch>
            <a:fillRect/>
          </a:stretch>
        </p:blipFill>
        <p:spPr>
          <a:xfrm>
            <a:off x="821668" y="1059584"/>
            <a:ext cx="7500664" cy="3551659"/>
          </a:xfrm>
          <a:prstGeom prst="rect">
            <a:avLst/>
          </a:prstGeom>
        </p:spPr>
      </p:pic>
    </p:spTree>
    <p:extLst>
      <p:ext uri="{BB962C8B-B14F-4D97-AF65-F5344CB8AC3E}">
        <p14:creationId xmlns:p14="http://schemas.microsoft.com/office/powerpoint/2010/main" val="2000905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Is the work practical?</a:t>
            </a:r>
            <a:endParaRPr lang="en-US" dirty="0"/>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32</a:t>
            </a:fld>
            <a:endParaRPr lang="en-US"/>
          </a:p>
        </p:txBody>
      </p:sp>
    </p:spTree>
    <p:extLst>
      <p:ext uri="{BB962C8B-B14F-4D97-AF65-F5344CB8AC3E}">
        <p14:creationId xmlns:p14="http://schemas.microsoft.com/office/powerpoint/2010/main" val="2117739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Deep learning method requires to store model weights</a:t>
            </a:r>
          </a:p>
          <a:p>
            <a:r>
              <a:rPr lang="en-US" dirty="0"/>
              <a:t>Recover an image takes up to </a:t>
            </a:r>
            <a:r>
              <a:rPr lang="en-US" dirty="0" smtClean="0"/>
              <a:t>seconds</a:t>
            </a:r>
          </a:p>
          <a:p>
            <a:r>
              <a:rPr lang="en-US" dirty="0" smtClean="0"/>
              <a:t>Light-weighted models?</a:t>
            </a:r>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33</a:t>
            </a:fld>
            <a:endParaRPr lang="en-US"/>
          </a:p>
        </p:txBody>
      </p:sp>
    </p:spTree>
    <p:extLst>
      <p:ext uri="{BB962C8B-B14F-4D97-AF65-F5344CB8AC3E}">
        <p14:creationId xmlns:p14="http://schemas.microsoft.com/office/powerpoint/2010/main" val="14704505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34</a:t>
            </a:fld>
            <a:endParaRPr lang="en-US"/>
          </a:p>
        </p:txBody>
      </p:sp>
      <p:pic>
        <p:nvPicPr>
          <p:cNvPr id="6" name="Picture 5"/>
          <p:cNvPicPr>
            <a:picLocks noChangeAspect="1"/>
          </p:cNvPicPr>
          <p:nvPr/>
        </p:nvPicPr>
        <p:blipFill>
          <a:blip r:embed="rId2"/>
          <a:stretch>
            <a:fillRect/>
          </a:stretch>
        </p:blipFill>
        <p:spPr>
          <a:xfrm>
            <a:off x="1115616" y="985496"/>
            <a:ext cx="6914639" cy="3930516"/>
          </a:xfrm>
          <a:prstGeom prst="rect">
            <a:avLst/>
          </a:prstGeom>
        </p:spPr>
      </p:pic>
    </p:spTree>
    <p:extLst>
      <p:ext uri="{BB962C8B-B14F-4D97-AF65-F5344CB8AC3E}">
        <p14:creationId xmlns:p14="http://schemas.microsoft.com/office/powerpoint/2010/main" val="312645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553284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6732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37</a:t>
            </a:fld>
            <a:endParaRPr lang="en-US"/>
          </a:p>
        </p:txBody>
      </p:sp>
      <p:pic>
        <p:nvPicPr>
          <p:cNvPr id="6" name="Picture 5"/>
          <p:cNvPicPr>
            <a:picLocks noChangeAspect="1"/>
          </p:cNvPicPr>
          <p:nvPr/>
        </p:nvPicPr>
        <p:blipFill>
          <a:blip r:embed="rId2"/>
          <a:stretch>
            <a:fillRect/>
          </a:stretch>
        </p:blipFill>
        <p:spPr>
          <a:xfrm>
            <a:off x="431800" y="38100"/>
            <a:ext cx="8280400" cy="5067300"/>
          </a:xfrm>
          <a:prstGeom prst="rect">
            <a:avLst/>
          </a:prstGeom>
        </p:spPr>
      </p:pic>
    </p:spTree>
    <p:extLst>
      <p:ext uri="{BB962C8B-B14F-4D97-AF65-F5344CB8AC3E}">
        <p14:creationId xmlns:p14="http://schemas.microsoft.com/office/powerpoint/2010/main" val="9745912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38</a:t>
            </a:fld>
            <a:endParaRPr lang="en-US"/>
          </a:p>
        </p:txBody>
      </p:sp>
      <p:pic>
        <p:nvPicPr>
          <p:cNvPr id="6" name="Picture 5"/>
          <p:cNvPicPr>
            <a:picLocks noChangeAspect="1"/>
          </p:cNvPicPr>
          <p:nvPr/>
        </p:nvPicPr>
        <p:blipFill>
          <a:blip r:embed="rId2"/>
          <a:stretch>
            <a:fillRect/>
          </a:stretch>
        </p:blipFill>
        <p:spPr>
          <a:xfrm>
            <a:off x="330108" y="442233"/>
            <a:ext cx="8627800" cy="4191059"/>
          </a:xfrm>
          <a:prstGeom prst="rect">
            <a:avLst/>
          </a:prstGeom>
        </p:spPr>
      </p:pic>
    </p:spTree>
    <p:extLst>
      <p:ext uri="{BB962C8B-B14F-4D97-AF65-F5344CB8AC3E}">
        <p14:creationId xmlns:p14="http://schemas.microsoft.com/office/powerpoint/2010/main" val="18041315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39</a:t>
            </a:fld>
            <a:endParaRPr lang="en-US"/>
          </a:p>
        </p:txBody>
      </p:sp>
      <p:pic>
        <p:nvPicPr>
          <p:cNvPr id="6" name="Picture 5"/>
          <p:cNvPicPr>
            <a:picLocks noChangeAspect="1"/>
          </p:cNvPicPr>
          <p:nvPr/>
        </p:nvPicPr>
        <p:blipFill>
          <a:blip r:embed="rId2"/>
          <a:stretch>
            <a:fillRect/>
          </a:stretch>
        </p:blipFill>
        <p:spPr>
          <a:xfrm>
            <a:off x="304800" y="431800"/>
            <a:ext cx="8534400" cy="4279900"/>
          </a:xfrm>
          <a:prstGeom prst="rect">
            <a:avLst/>
          </a:prstGeom>
        </p:spPr>
      </p:pic>
    </p:spTree>
    <p:extLst>
      <p:ext uri="{BB962C8B-B14F-4D97-AF65-F5344CB8AC3E}">
        <p14:creationId xmlns:p14="http://schemas.microsoft.com/office/powerpoint/2010/main" val="76098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Compressed images</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4</a:t>
            </a:fld>
            <a:endParaRPr lang="en-US"/>
          </a:p>
        </p:txBody>
      </p:sp>
      <p:pic>
        <p:nvPicPr>
          <p:cNvPr id="6" name="Picture 5"/>
          <p:cNvPicPr>
            <a:picLocks noChangeAspect="1"/>
          </p:cNvPicPr>
          <p:nvPr/>
        </p:nvPicPr>
        <p:blipFill>
          <a:blip r:embed="rId2"/>
          <a:stretch>
            <a:fillRect/>
          </a:stretch>
        </p:blipFill>
        <p:spPr>
          <a:xfrm>
            <a:off x="1115616" y="985496"/>
            <a:ext cx="6914639" cy="3930516"/>
          </a:xfrm>
          <a:prstGeom prst="rect">
            <a:avLst/>
          </a:prstGeom>
        </p:spPr>
      </p:pic>
    </p:spTree>
    <p:extLst>
      <p:ext uri="{BB962C8B-B14F-4D97-AF65-F5344CB8AC3E}">
        <p14:creationId xmlns:p14="http://schemas.microsoft.com/office/powerpoint/2010/main" val="9958965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compression</a:t>
            </a:r>
            <a:endParaRPr lang="en-US" dirty="0"/>
          </a:p>
        </p:txBody>
      </p:sp>
      <p:sp>
        <p:nvSpPr>
          <p:cNvPr id="3" name="Content Placeholder 2"/>
          <p:cNvSpPr>
            <a:spLocks noGrp="1"/>
          </p:cNvSpPr>
          <p:nvPr>
            <p:ph idx="1"/>
          </p:nvPr>
        </p:nvSpPr>
        <p:spPr/>
        <p:txBody>
          <a:bodyPr/>
          <a:lstStyle/>
          <a:p>
            <a:r>
              <a:rPr lang="en-US" dirty="0"/>
              <a:t>G</a:t>
            </a:r>
            <a:r>
              <a:rPr lang="en-US" dirty="0" smtClean="0"/>
              <a:t>enerative </a:t>
            </a:r>
            <a:r>
              <a:rPr lang="en-US" dirty="0"/>
              <a:t>compression (GC</a:t>
            </a:r>
            <a:r>
              <a:rPr lang="en-US" dirty="0" smtClean="0"/>
              <a:t>)</a:t>
            </a:r>
          </a:p>
          <a:p>
            <a:pPr lvl="1"/>
            <a:r>
              <a:rPr lang="en-US" dirty="0" smtClean="0"/>
              <a:t>preserving </a:t>
            </a:r>
            <a:r>
              <a:rPr lang="en-US" dirty="0"/>
              <a:t>the overall image </a:t>
            </a:r>
            <a:r>
              <a:rPr lang="en-US" dirty="0" smtClean="0"/>
              <a:t>content while generating structure of different scales such as leaves of trees or windows in the facade of buildings, and</a:t>
            </a:r>
          </a:p>
          <a:p>
            <a:r>
              <a:rPr lang="en-US" dirty="0" smtClean="0"/>
              <a:t>selective </a:t>
            </a:r>
            <a:r>
              <a:rPr lang="en-US" dirty="0"/>
              <a:t>generative compression (</a:t>
            </a:r>
            <a:r>
              <a:rPr lang="en-US" dirty="0" smtClean="0"/>
              <a:t>SC)</a:t>
            </a:r>
          </a:p>
          <a:p>
            <a:pPr lvl="1"/>
            <a:r>
              <a:rPr lang="en-US" dirty="0" smtClean="0"/>
              <a:t>completely </a:t>
            </a:r>
            <a:r>
              <a:rPr lang="en-US" dirty="0"/>
              <a:t>generating parts of the image from a semantic label map while preserving user-defined regions with a high degree of detail.</a:t>
            </a:r>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40</a:t>
            </a:fld>
            <a:endParaRPr lang="en-US"/>
          </a:p>
        </p:txBody>
      </p:sp>
    </p:spTree>
    <p:extLst>
      <p:ext uri="{BB962C8B-B14F-4D97-AF65-F5344CB8AC3E}">
        <p14:creationId xmlns:p14="http://schemas.microsoft.com/office/powerpoint/2010/main" val="697190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Motivation and problem description</a:t>
            </a:r>
            <a:endParaRPr lang="en-US" dirty="0"/>
          </a:p>
        </p:txBody>
      </p:sp>
      <p:sp>
        <p:nvSpPr>
          <p:cNvPr id="3" name="Content Placeholder 2"/>
          <p:cNvSpPr>
            <a:spLocks noGrp="1"/>
          </p:cNvSpPr>
          <p:nvPr>
            <p:ph idx="1"/>
          </p:nvPr>
        </p:nvSpPr>
        <p:spPr/>
        <p:txBody>
          <a:bodyPr/>
          <a:lstStyle/>
          <a:p>
            <a:r>
              <a:rPr lang="en-US" sz="1800" dirty="0" smtClean="0"/>
              <a:t>How to compress images?</a:t>
            </a:r>
          </a:p>
          <a:p>
            <a:pPr lvl="1"/>
            <a:r>
              <a:rPr lang="en-US" sz="1600" dirty="0" smtClean="0"/>
              <a:t>Deep compression systems works competitive with engineered codecs</a:t>
            </a:r>
          </a:p>
          <a:p>
            <a:pPr lvl="2"/>
            <a:r>
              <a:rPr lang="en-US" sz="1400" dirty="0" err="1" smtClean="0"/>
              <a:t>WebP</a:t>
            </a:r>
            <a:r>
              <a:rPr lang="en-US" sz="1400" dirty="0" smtClean="0"/>
              <a:t>, </a:t>
            </a:r>
            <a:r>
              <a:rPr lang="de-DE" sz="1400" dirty="0"/>
              <a:t>JPEG2000, </a:t>
            </a:r>
            <a:r>
              <a:rPr lang="de-DE" sz="1400" dirty="0" smtClean="0"/>
              <a:t>BPG (State-</a:t>
            </a:r>
            <a:r>
              <a:rPr lang="de-DE" sz="1400" dirty="0" err="1" smtClean="0"/>
              <a:t>of</a:t>
            </a:r>
            <a:r>
              <a:rPr lang="de-DE" sz="1400" dirty="0" smtClean="0"/>
              <a:t>-</a:t>
            </a:r>
            <a:r>
              <a:rPr lang="de-DE" sz="1400" dirty="0" err="1" smtClean="0"/>
              <a:t>the</a:t>
            </a:r>
            <a:r>
              <a:rPr lang="de-DE" sz="1400" dirty="0" smtClean="0"/>
              <a:t>-art)</a:t>
            </a:r>
          </a:p>
          <a:p>
            <a:pPr lvl="1"/>
            <a:r>
              <a:rPr lang="de-DE" sz="1600" dirty="0" err="1" smtClean="0"/>
              <a:t>Previous</a:t>
            </a:r>
            <a:r>
              <a:rPr lang="de-DE" sz="1600" dirty="0" smtClean="0"/>
              <a:t> </a:t>
            </a:r>
            <a:r>
              <a:rPr lang="de-DE" sz="1600" dirty="0" err="1"/>
              <a:t>d</a:t>
            </a:r>
            <a:r>
              <a:rPr lang="de-DE" sz="1600" dirty="0" err="1" smtClean="0"/>
              <a:t>eep</a:t>
            </a:r>
            <a:r>
              <a:rPr lang="de-DE" sz="1600" dirty="0" smtClean="0"/>
              <a:t> </a:t>
            </a:r>
            <a:r>
              <a:rPr lang="de-DE" sz="1600" dirty="0" err="1"/>
              <a:t>compression</a:t>
            </a:r>
            <a:r>
              <a:rPr lang="de-DE" sz="1600" dirty="0"/>
              <a:t> </a:t>
            </a:r>
            <a:r>
              <a:rPr lang="de-DE" sz="1600" dirty="0" err="1"/>
              <a:t>systems</a:t>
            </a:r>
            <a:r>
              <a:rPr lang="de-DE" sz="1600" dirty="0"/>
              <a:t> </a:t>
            </a:r>
            <a:r>
              <a:rPr lang="de-DE" sz="1600" dirty="0" err="1" smtClean="0"/>
              <a:t>are</a:t>
            </a:r>
            <a:r>
              <a:rPr lang="de-DE" sz="1600" dirty="0" smtClean="0"/>
              <a:t> </a:t>
            </a:r>
            <a:r>
              <a:rPr lang="de-DE" sz="1600" dirty="0" err="1" smtClean="0"/>
              <a:t>optimized</a:t>
            </a:r>
            <a:r>
              <a:rPr lang="de-DE" sz="1600" dirty="0" smtClean="0"/>
              <a:t> </a:t>
            </a:r>
            <a:r>
              <a:rPr lang="de-DE" sz="1600" dirty="0" err="1"/>
              <a:t>for</a:t>
            </a:r>
            <a:r>
              <a:rPr lang="de-DE" sz="1600" dirty="0"/>
              <a:t> traditional </a:t>
            </a:r>
            <a:r>
              <a:rPr lang="de-DE" sz="1600" dirty="0" err="1"/>
              <a:t>distortion</a:t>
            </a:r>
            <a:r>
              <a:rPr lang="de-DE" sz="1600" dirty="0"/>
              <a:t> </a:t>
            </a:r>
            <a:r>
              <a:rPr lang="de-DE" sz="1600" dirty="0" err="1" smtClean="0"/>
              <a:t>metrics</a:t>
            </a:r>
            <a:endParaRPr lang="de-DE" sz="1600" dirty="0" smtClean="0"/>
          </a:p>
          <a:p>
            <a:pPr lvl="2"/>
            <a:r>
              <a:rPr lang="de-DE" sz="1400" dirty="0" err="1"/>
              <a:t>peak</a:t>
            </a:r>
            <a:r>
              <a:rPr lang="de-DE" sz="1400" dirty="0"/>
              <a:t> signal-</a:t>
            </a:r>
            <a:r>
              <a:rPr lang="de-DE" sz="1400" dirty="0" err="1"/>
              <a:t>to</a:t>
            </a:r>
            <a:r>
              <a:rPr lang="de-DE" sz="1400" dirty="0"/>
              <a:t>-</a:t>
            </a:r>
            <a:r>
              <a:rPr lang="de-DE" sz="1400" dirty="0" err="1"/>
              <a:t>noise</a:t>
            </a:r>
            <a:r>
              <a:rPr lang="de-DE" sz="1400" dirty="0"/>
              <a:t> </a:t>
            </a:r>
            <a:r>
              <a:rPr lang="de-DE" sz="1400" dirty="0" err="1"/>
              <a:t>ratio</a:t>
            </a:r>
            <a:r>
              <a:rPr lang="de-DE" sz="1400" dirty="0"/>
              <a:t> (PSNR</a:t>
            </a:r>
            <a:r>
              <a:rPr lang="de-DE" sz="1400" dirty="0" smtClean="0"/>
              <a:t>), </a:t>
            </a:r>
            <a:r>
              <a:rPr lang="de-DE" sz="1400" dirty="0"/>
              <a:t>multi-</a:t>
            </a:r>
            <a:r>
              <a:rPr lang="de-DE" sz="1400" dirty="0" err="1"/>
              <a:t>scale</a:t>
            </a:r>
            <a:r>
              <a:rPr lang="de-DE" sz="1400" dirty="0"/>
              <a:t> </a:t>
            </a:r>
            <a:r>
              <a:rPr lang="de-DE" sz="1400" dirty="0" err="1"/>
              <a:t>structural</a:t>
            </a:r>
            <a:r>
              <a:rPr lang="de-DE" sz="1400" dirty="0"/>
              <a:t> </a:t>
            </a:r>
            <a:r>
              <a:rPr lang="de-DE" sz="1400" dirty="0" err="1"/>
              <a:t>similarity</a:t>
            </a:r>
            <a:r>
              <a:rPr lang="de-DE" sz="1400" dirty="0"/>
              <a:t> (MS-SSIM</a:t>
            </a:r>
            <a:r>
              <a:rPr lang="de-DE" sz="1400" dirty="0" smtClean="0"/>
              <a:t>)</a:t>
            </a:r>
          </a:p>
          <a:p>
            <a:pPr lvl="1"/>
            <a:r>
              <a:rPr lang="de-DE" sz="1600" dirty="0" err="1" smtClean="0"/>
              <a:t>How</a:t>
            </a:r>
            <a:r>
              <a:rPr lang="de-DE" sz="1600" dirty="0" smtClean="0"/>
              <a:t> </a:t>
            </a:r>
            <a:r>
              <a:rPr lang="de-DE" sz="1600" dirty="0" err="1" smtClean="0"/>
              <a:t>to</a:t>
            </a:r>
            <a:r>
              <a:rPr lang="de-DE" sz="1600" dirty="0" smtClean="0"/>
              <a:t> </a:t>
            </a:r>
            <a:r>
              <a:rPr lang="de-DE" sz="1600" dirty="0" err="1" smtClean="0"/>
              <a:t>achieve</a:t>
            </a:r>
            <a:r>
              <a:rPr lang="de-DE" sz="1600" dirty="0"/>
              <a:t> </a:t>
            </a:r>
            <a:r>
              <a:rPr lang="de-DE" sz="1600" dirty="0" err="1"/>
              <a:t>very</a:t>
            </a:r>
            <a:r>
              <a:rPr lang="de-DE" sz="1600" dirty="0"/>
              <a:t> </a:t>
            </a:r>
            <a:r>
              <a:rPr lang="de-DE" sz="1600" dirty="0" err="1"/>
              <a:t>low</a:t>
            </a:r>
            <a:r>
              <a:rPr lang="de-DE" sz="1600" dirty="0"/>
              <a:t> </a:t>
            </a:r>
            <a:r>
              <a:rPr lang="de-DE" sz="1600" dirty="0" err="1"/>
              <a:t>bitrates</a:t>
            </a:r>
            <a:r>
              <a:rPr lang="de-DE" sz="1600" dirty="0"/>
              <a:t> (</a:t>
            </a:r>
            <a:r>
              <a:rPr lang="de-DE" sz="1600" dirty="0" err="1"/>
              <a:t>below</a:t>
            </a:r>
            <a:r>
              <a:rPr lang="de-DE" sz="1600" dirty="0"/>
              <a:t> 0.1 </a:t>
            </a:r>
            <a:r>
              <a:rPr lang="de-DE" sz="1600" dirty="0" err="1"/>
              <a:t>bits</a:t>
            </a:r>
            <a:r>
              <a:rPr lang="de-DE" sz="1600" dirty="0"/>
              <a:t> per </a:t>
            </a:r>
            <a:r>
              <a:rPr lang="de-DE" sz="1600" dirty="0" err="1"/>
              <a:t>pixel</a:t>
            </a:r>
            <a:r>
              <a:rPr lang="de-DE" sz="1600" dirty="0"/>
              <a:t> (</a:t>
            </a:r>
            <a:r>
              <a:rPr lang="de-DE" sz="1600" dirty="0" err="1"/>
              <a:t>bpp</a:t>
            </a:r>
            <a:r>
              <a:rPr lang="de-DE" sz="1600" dirty="0" smtClean="0"/>
              <a:t>))?</a:t>
            </a:r>
            <a:endParaRPr lang="en-US" sz="1600" dirty="0" smtClean="0"/>
          </a:p>
          <a:p>
            <a:r>
              <a:rPr lang="en-US" sz="1800" dirty="0" smtClean="0"/>
              <a:t>Problem description</a:t>
            </a:r>
          </a:p>
          <a:p>
            <a:pPr lvl="1"/>
            <a:r>
              <a:rPr lang="en-US" sz="1600" dirty="0" smtClean="0"/>
              <a:t>Input: image</a:t>
            </a:r>
          </a:p>
          <a:p>
            <a:pPr lvl="1"/>
            <a:r>
              <a:rPr lang="en-US" sz="1600" dirty="0" smtClean="0"/>
              <a:t>Compressed Codes: hidden layer</a:t>
            </a:r>
          </a:p>
          <a:p>
            <a:pPr lvl="1"/>
            <a:r>
              <a:rPr lang="en-US" sz="1600" dirty="0" smtClean="0"/>
              <a:t>Output: Compressed image</a:t>
            </a:r>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endParaRPr lang="en-US" sz="1800" dirty="0"/>
          </a:p>
        </p:txBody>
      </p:sp>
      <p:sp>
        <p:nvSpPr>
          <p:cNvPr id="9" name="Content Placeholder 8"/>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pPr/>
              <a:t>5</a:t>
            </a:fld>
            <a:endParaRPr lang="en-US"/>
          </a:p>
        </p:txBody>
      </p:sp>
    </p:spTree>
    <p:extLst>
      <p:ext uri="{BB962C8B-B14F-4D97-AF65-F5344CB8AC3E}">
        <p14:creationId xmlns:p14="http://schemas.microsoft.com/office/powerpoint/2010/main" val="976339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0"/>
          </p:nvPr>
        </p:nvSpPr>
        <p:spPr/>
        <p:txBody>
          <a:bodyPr/>
          <a:lstStyle/>
          <a:p>
            <a:r>
              <a:rPr lang="en-US" dirty="0" smtClean="0"/>
              <a:t>UCSD ECE 285: Image and video compression.</a:t>
            </a:r>
            <a:endParaRPr lang="en-US" dirty="0"/>
          </a:p>
        </p:txBody>
      </p:sp>
      <p:sp>
        <p:nvSpPr>
          <p:cNvPr id="5" name="Slide Number Placeholder 4"/>
          <p:cNvSpPr>
            <a:spLocks noGrp="1"/>
          </p:cNvSpPr>
          <p:nvPr>
            <p:ph type="sldNum" sz="quarter" idx="4"/>
          </p:nvPr>
        </p:nvSpPr>
        <p:spPr/>
        <p:txBody>
          <a:bodyPr/>
          <a:lstStyle/>
          <a:p>
            <a:fld id="{0F31DC1F-5561-484E-AB46-68C682854F61}" type="slidenum">
              <a:rPr lang="en-US" smtClean="0"/>
              <a:t>6</a:t>
            </a:fld>
            <a:endParaRPr lang="en-US"/>
          </a:p>
        </p:txBody>
      </p:sp>
      <p:pic>
        <p:nvPicPr>
          <p:cNvPr id="6" name="Picture 5"/>
          <p:cNvPicPr>
            <a:picLocks noChangeAspect="1"/>
          </p:cNvPicPr>
          <p:nvPr/>
        </p:nvPicPr>
        <p:blipFill>
          <a:blip r:embed="rId2"/>
          <a:stretch>
            <a:fillRect/>
          </a:stretch>
        </p:blipFill>
        <p:spPr>
          <a:xfrm>
            <a:off x="404055" y="0"/>
            <a:ext cx="8192321" cy="4594227"/>
          </a:xfrm>
          <a:prstGeom prst="rect">
            <a:avLst/>
          </a:prstGeom>
        </p:spPr>
      </p:pic>
    </p:spTree>
    <p:extLst>
      <p:ext uri="{BB962C8B-B14F-4D97-AF65-F5344CB8AC3E}">
        <p14:creationId xmlns:p14="http://schemas.microsoft.com/office/powerpoint/2010/main" val="2082962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lstStyle/>
          <a:p>
            <a:r>
              <a:rPr lang="en-US" sz="1800" dirty="0"/>
              <a:t>Traditional </a:t>
            </a:r>
            <a:r>
              <a:rPr lang="en-US" sz="1800" dirty="0" smtClean="0"/>
              <a:t>methods</a:t>
            </a:r>
            <a:endParaRPr lang="en-US" sz="1800" dirty="0"/>
          </a:p>
          <a:p>
            <a:pPr lvl="1"/>
            <a:r>
              <a:rPr lang="en-US" sz="1600" dirty="0" err="1"/>
              <a:t>WebP</a:t>
            </a:r>
            <a:endParaRPr lang="en-US" sz="1600" dirty="0"/>
          </a:p>
          <a:p>
            <a:pPr lvl="1"/>
            <a:r>
              <a:rPr lang="de-DE" sz="1600" dirty="0"/>
              <a:t>JPEG2000</a:t>
            </a:r>
          </a:p>
          <a:p>
            <a:pPr lvl="1"/>
            <a:r>
              <a:rPr lang="de-DE" sz="1600" dirty="0"/>
              <a:t> </a:t>
            </a:r>
            <a:r>
              <a:rPr lang="de-DE" sz="1600" b="1" dirty="0"/>
              <a:t>BPG</a:t>
            </a:r>
            <a:r>
              <a:rPr lang="de-DE" sz="1600" dirty="0"/>
              <a:t> (</a:t>
            </a:r>
            <a:r>
              <a:rPr lang="de-DE" sz="1600" dirty="0" err="1"/>
              <a:t>Better</a:t>
            </a:r>
            <a:r>
              <a:rPr lang="de-DE" sz="1600" dirty="0"/>
              <a:t> Portable </a:t>
            </a:r>
            <a:r>
              <a:rPr lang="de-DE" sz="1600" dirty="0" smtClean="0"/>
              <a:t>Graphics)</a:t>
            </a:r>
          </a:p>
          <a:p>
            <a:pPr lvl="2"/>
            <a:r>
              <a:rPr lang="de-DE" sz="1400" dirty="0" err="1" smtClean="0"/>
              <a:t>the</a:t>
            </a:r>
            <a:r>
              <a:rPr lang="de-DE" sz="1400" dirty="0" smtClean="0"/>
              <a:t> </a:t>
            </a:r>
            <a:r>
              <a:rPr lang="de-DE" sz="1400" dirty="0" err="1"/>
              <a:t>state</a:t>
            </a:r>
            <a:r>
              <a:rPr lang="de-DE" sz="1400" dirty="0"/>
              <a:t>-</a:t>
            </a:r>
            <a:r>
              <a:rPr lang="de-DE" sz="1400" dirty="0" err="1"/>
              <a:t>of</a:t>
            </a:r>
            <a:r>
              <a:rPr lang="de-DE" sz="1400" dirty="0"/>
              <a:t>-</a:t>
            </a:r>
            <a:r>
              <a:rPr lang="de-DE" sz="1400" dirty="0" err="1"/>
              <a:t>the</a:t>
            </a:r>
            <a:r>
              <a:rPr lang="de-DE" sz="1400" dirty="0"/>
              <a:t>-art </a:t>
            </a:r>
            <a:r>
              <a:rPr lang="de-DE" sz="1400" dirty="0" err="1"/>
              <a:t>engineered</a:t>
            </a:r>
            <a:r>
              <a:rPr lang="de-DE" sz="1400" dirty="0"/>
              <a:t> </a:t>
            </a:r>
            <a:r>
              <a:rPr lang="de-DE" sz="1400" dirty="0" err="1" smtClean="0"/>
              <a:t>codec</a:t>
            </a:r>
            <a:endParaRPr lang="de-DE" sz="1400" dirty="0"/>
          </a:p>
          <a:p>
            <a:pPr lvl="2"/>
            <a:r>
              <a:rPr lang="de-DE" sz="1400" dirty="0" err="1"/>
              <a:t>C</a:t>
            </a:r>
            <a:r>
              <a:rPr lang="de-DE" sz="1400" dirty="0" err="1" smtClean="0"/>
              <a:t>reated</a:t>
            </a:r>
            <a:r>
              <a:rPr lang="de-DE" sz="1400" dirty="0" smtClean="0"/>
              <a:t> </a:t>
            </a:r>
            <a:r>
              <a:rPr lang="de-DE" sz="1400" dirty="0" err="1" smtClean="0"/>
              <a:t>by</a:t>
            </a:r>
            <a:r>
              <a:rPr lang="de-DE" sz="1400" dirty="0"/>
              <a:t> </a:t>
            </a:r>
            <a:r>
              <a:rPr lang="de-DE" sz="1400" dirty="0">
                <a:hlinkClick r:id="rId3" tooltip="Fabrice Bellard"/>
              </a:rPr>
              <a:t>Fabrice Bellard</a:t>
            </a:r>
            <a:r>
              <a:rPr lang="de-DE" sz="1400" dirty="0"/>
              <a:t> in 2014</a:t>
            </a:r>
            <a:endParaRPr lang="de-DE" sz="1400" dirty="0" smtClean="0"/>
          </a:p>
          <a:p>
            <a:r>
              <a:rPr lang="de-DE" sz="1800" dirty="0" err="1" smtClean="0"/>
              <a:t>Deep</a:t>
            </a:r>
            <a:r>
              <a:rPr lang="de-DE" sz="1800" dirty="0" smtClean="0"/>
              <a:t> </a:t>
            </a:r>
            <a:r>
              <a:rPr lang="de-DE" sz="1800" dirty="0" err="1" smtClean="0"/>
              <a:t>methods</a:t>
            </a:r>
            <a:endParaRPr lang="de-DE" sz="1800" dirty="0" smtClean="0"/>
          </a:p>
          <a:p>
            <a:pPr lvl="1"/>
            <a:r>
              <a:rPr lang="de-DE" sz="1600" dirty="0" smtClean="0"/>
              <a:t>Auto-encoder</a:t>
            </a:r>
          </a:p>
          <a:p>
            <a:pPr lvl="1"/>
            <a:r>
              <a:rPr lang="de-DE" sz="1600" dirty="0" err="1" smtClean="0"/>
              <a:t>Variational</a:t>
            </a:r>
            <a:r>
              <a:rPr lang="de-DE" sz="1600" dirty="0" smtClean="0"/>
              <a:t> Auto-encoder (VAE)</a:t>
            </a:r>
          </a:p>
          <a:p>
            <a:pPr lvl="1"/>
            <a:r>
              <a:rPr lang="de-DE" sz="1600" dirty="0" err="1" smtClean="0"/>
              <a:t>Recurrent</a:t>
            </a:r>
            <a:r>
              <a:rPr lang="de-DE" sz="1600" dirty="0" smtClean="0"/>
              <a:t> </a:t>
            </a:r>
            <a:r>
              <a:rPr lang="de-DE" sz="1600" dirty="0" err="1" smtClean="0"/>
              <a:t>neural</a:t>
            </a:r>
            <a:r>
              <a:rPr lang="de-DE" sz="1600" dirty="0" smtClean="0"/>
              <a:t> </a:t>
            </a:r>
            <a:r>
              <a:rPr lang="de-DE" sz="1600" dirty="0" err="1" smtClean="0"/>
              <a:t>network</a:t>
            </a:r>
            <a:r>
              <a:rPr lang="de-DE" sz="1600" dirty="0" smtClean="0"/>
              <a:t> (RNN)</a:t>
            </a:r>
          </a:p>
          <a:p>
            <a:pPr lvl="1"/>
            <a:r>
              <a:rPr lang="en-US" sz="1600" dirty="0"/>
              <a:t>Generative Adversarial Network (GAN</a:t>
            </a:r>
            <a:r>
              <a:rPr lang="en-US" sz="1600" dirty="0" smtClean="0"/>
              <a:t>)</a:t>
            </a:r>
            <a:endParaRPr lang="de-DE" sz="1600" dirty="0" smtClean="0"/>
          </a:p>
          <a:p>
            <a:pPr lvl="1"/>
            <a:endParaRPr lang="en-US" sz="1600" dirty="0"/>
          </a:p>
          <a:p>
            <a:endParaRPr lang="en-US" sz="1800" dirty="0"/>
          </a:p>
        </p:txBody>
      </p:sp>
      <p:sp>
        <p:nvSpPr>
          <p:cNvPr id="4" name="Content Placeholder 3"/>
          <p:cNvSpPr>
            <a:spLocks noGrp="1"/>
          </p:cNvSpPr>
          <p:nvPr>
            <p:ph idx="10"/>
          </p:nvPr>
        </p:nvSpPr>
        <p:spPr/>
        <p:txBody>
          <a:bodyPr/>
          <a:lstStyle/>
          <a:p>
            <a:pPr marL="0" lvl="2" indent="0">
              <a:buNone/>
            </a:pPr>
            <a:r>
              <a:rPr lang="en-US" sz="1100" dirty="0">
                <a:hlinkClick r:id="rId4"/>
              </a:rPr>
              <a:t>Hung-yi Lee</a:t>
            </a:r>
            <a:r>
              <a:rPr lang="en-US" sz="1100" dirty="0"/>
              <a:t> - MLDS18 (Chinese</a:t>
            </a:r>
            <a:r>
              <a:rPr lang="en-US" sz="1100" dirty="0" smtClean="0"/>
              <a:t>)</a:t>
            </a:r>
            <a:endParaRPr lang="en-US" sz="1100" dirty="0"/>
          </a:p>
        </p:txBody>
      </p:sp>
      <p:sp>
        <p:nvSpPr>
          <p:cNvPr id="5" name="Slide Number Placeholder 4"/>
          <p:cNvSpPr>
            <a:spLocks noGrp="1"/>
          </p:cNvSpPr>
          <p:nvPr>
            <p:ph type="sldNum" sz="quarter" idx="4"/>
          </p:nvPr>
        </p:nvSpPr>
        <p:spPr/>
        <p:txBody>
          <a:bodyPr/>
          <a:lstStyle/>
          <a:p>
            <a:fld id="{0F31DC1F-5561-484E-AB46-68C682854F61}" type="slidenum">
              <a:rPr lang="en-US" smtClean="0"/>
              <a:t>7</a:t>
            </a:fld>
            <a:endParaRPr lang="en-US"/>
          </a:p>
        </p:txBody>
      </p:sp>
    </p:spTree>
    <p:extLst>
      <p:ext uri="{BB962C8B-B14F-4D97-AF65-F5344CB8AC3E}">
        <p14:creationId xmlns:p14="http://schemas.microsoft.com/office/powerpoint/2010/main" val="979418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methods in recent years</a:t>
            </a:r>
            <a:endParaRPr lang="en-US" dirty="0"/>
          </a:p>
        </p:txBody>
      </p:sp>
      <p:sp>
        <p:nvSpPr>
          <p:cNvPr id="3" name="Content Placeholder 2"/>
          <p:cNvSpPr>
            <a:spLocks noGrp="1"/>
          </p:cNvSpPr>
          <p:nvPr>
            <p:ph idx="1"/>
          </p:nvPr>
        </p:nvSpPr>
        <p:spPr/>
        <p:txBody>
          <a:bodyPr/>
          <a:lstStyle/>
          <a:p>
            <a:r>
              <a:rPr lang="en-US" sz="1400" dirty="0">
                <a:hlinkClick r:id="rId2"/>
              </a:rPr>
              <a:t>Conditional probability models for deep image compression</a:t>
            </a:r>
            <a:endParaRPr lang="en-US" sz="1400" dirty="0"/>
          </a:p>
          <a:p>
            <a:pPr lvl="1"/>
            <a:r>
              <a:rPr lang="en-US" sz="1200" dirty="0"/>
              <a:t>F </a:t>
            </a:r>
            <a:r>
              <a:rPr lang="en-US" sz="1200" dirty="0" err="1"/>
              <a:t>Mentzer</a:t>
            </a:r>
            <a:r>
              <a:rPr lang="en-US" sz="1200" dirty="0"/>
              <a:t>, E </a:t>
            </a:r>
            <a:r>
              <a:rPr lang="en-US" sz="1200" dirty="0" err="1"/>
              <a:t>Agustsson</a:t>
            </a:r>
            <a:r>
              <a:rPr lang="en-US" sz="1200" dirty="0"/>
              <a:t>, M </a:t>
            </a:r>
            <a:r>
              <a:rPr lang="en-US" sz="1200" dirty="0" err="1"/>
              <a:t>Tschannen</a:t>
            </a:r>
            <a:r>
              <a:rPr lang="en-US" sz="1200" dirty="0"/>
              <a:t>, R </a:t>
            </a:r>
            <a:r>
              <a:rPr lang="en-US" sz="1200" dirty="0" err="1"/>
              <a:t>Timofte</a:t>
            </a:r>
            <a:r>
              <a:rPr lang="en-US" sz="1200" dirty="0"/>
              <a:t>… - Proceedings of the IEEE …, </a:t>
            </a:r>
            <a:r>
              <a:rPr lang="en-US" sz="1200" dirty="0" smtClean="0"/>
              <a:t>2018</a:t>
            </a:r>
          </a:p>
          <a:p>
            <a:r>
              <a:rPr lang="en-US" sz="1400" dirty="0">
                <a:hlinkClick r:id="rId3"/>
              </a:rPr>
              <a:t>Full resolution image compression with </a:t>
            </a:r>
            <a:r>
              <a:rPr lang="en-US" sz="1400" b="1" dirty="0">
                <a:hlinkClick r:id="rId3"/>
              </a:rPr>
              <a:t>recurrent neural networks</a:t>
            </a:r>
            <a:endParaRPr lang="en-US" sz="1400" b="1" dirty="0"/>
          </a:p>
          <a:p>
            <a:pPr lvl="1"/>
            <a:r>
              <a:rPr lang="en-US" sz="1200" dirty="0"/>
              <a:t>G </a:t>
            </a:r>
            <a:r>
              <a:rPr lang="en-US" sz="1200" dirty="0" err="1"/>
              <a:t>Toderici</a:t>
            </a:r>
            <a:r>
              <a:rPr lang="en-US" sz="1200" dirty="0"/>
              <a:t>, D Vincent, N Johnston, S </a:t>
            </a:r>
            <a:r>
              <a:rPr lang="en-US" sz="1200" dirty="0" err="1"/>
              <a:t>Jin</a:t>
            </a:r>
            <a:r>
              <a:rPr lang="en-US" sz="1200" dirty="0"/>
              <a:t> Hwang… - Proceedings of </a:t>
            </a:r>
            <a:r>
              <a:rPr lang="en-US" sz="1200" dirty="0" smtClean="0"/>
              <a:t>the </a:t>
            </a:r>
            <a:r>
              <a:rPr lang="en-US" sz="1200" dirty="0"/>
              <a:t>IEEE …, </a:t>
            </a:r>
            <a:r>
              <a:rPr lang="en-US" sz="1200" dirty="0" smtClean="0"/>
              <a:t>2017</a:t>
            </a:r>
          </a:p>
          <a:p>
            <a:r>
              <a:rPr lang="en-US" sz="1400" dirty="0">
                <a:hlinkClick r:id="rId4"/>
              </a:rPr>
              <a:t>Lossy image compression with compressive </a:t>
            </a:r>
            <a:r>
              <a:rPr lang="en-US" sz="1400" b="1" dirty="0">
                <a:hlinkClick r:id="rId4"/>
              </a:rPr>
              <a:t>autoencoders</a:t>
            </a:r>
            <a:endParaRPr lang="en-US" sz="1400" b="1" dirty="0"/>
          </a:p>
          <a:p>
            <a:pPr lvl="1"/>
            <a:r>
              <a:rPr lang="en-US" sz="1200" dirty="0"/>
              <a:t>L </a:t>
            </a:r>
            <a:r>
              <a:rPr lang="en-US" sz="1200" dirty="0" err="1"/>
              <a:t>Theis</a:t>
            </a:r>
            <a:r>
              <a:rPr lang="en-US" sz="1200" dirty="0"/>
              <a:t>, W Shi, A Cunningham, F </a:t>
            </a:r>
            <a:r>
              <a:rPr lang="en-US" sz="1200" dirty="0" err="1"/>
              <a:t>Huszár</a:t>
            </a:r>
            <a:r>
              <a:rPr lang="en-US" sz="1200" dirty="0"/>
              <a:t> - </a:t>
            </a:r>
            <a:r>
              <a:rPr lang="en-US" sz="1200" dirty="0" err="1"/>
              <a:t>arXiv</a:t>
            </a:r>
            <a:r>
              <a:rPr lang="en-US" sz="1200" dirty="0"/>
              <a:t> preprint arXiv:1703.00395, </a:t>
            </a:r>
            <a:r>
              <a:rPr lang="en-US" sz="1200" dirty="0" smtClean="0"/>
              <a:t>2017</a:t>
            </a:r>
          </a:p>
          <a:p>
            <a:r>
              <a:rPr lang="en-US" sz="1400" dirty="0">
                <a:hlinkClick r:id="rId5"/>
              </a:rPr>
              <a:t>End-to-end optimized image compression</a:t>
            </a:r>
            <a:endParaRPr lang="en-US" sz="1400" dirty="0"/>
          </a:p>
          <a:p>
            <a:pPr lvl="1"/>
            <a:r>
              <a:rPr lang="en-US" sz="1200" dirty="0"/>
              <a:t>J </a:t>
            </a:r>
            <a:r>
              <a:rPr lang="en-US" sz="1200" dirty="0" err="1"/>
              <a:t>Ballé</a:t>
            </a:r>
            <a:r>
              <a:rPr lang="en-US" sz="1200" dirty="0"/>
              <a:t>, V </a:t>
            </a:r>
            <a:r>
              <a:rPr lang="en-US" sz="1200" dirty="0" err="1"/>
              <a:t>Laparra</a:t>
            </a:r>
            <a:r>
              <a:rPr lang="en-US" sz="1200" dirty="0"/>
              <a:t>, EP </a:t>
            </a:r>
            <a:r>
              <a:rPr lang="en-US" sz="1200" dirty="0" err="1"/>
              <a:t>Simoncelli</a:t>
            </a:r>
            <a:r>
              <a:rPr lang="en-US" sz="1200" dirty="0"/>
              <a:t> - </a:t>
            </a:r>
            <a:r>
              <a:rPr lang="en-US" sz="1200" dirty="0" err="1"/>
              <a:t>arXiv</a:t>
            </a:r>
            <a:r>
              <a:rPr lang="en-US" sz="1200" dirty="0"/>
              <a:t> preprint arXiv:1611.01704, </a:t>
            </a:r>
            <a:r>
              <a:rPr lang="en-US" sz="1200" dirty="0" smtClean="0"/>
              <a:t>2016</a:t>
            </a:r>
          </a:p>
          <a:p>
            <a:r>
              <a:rPr lang="en-US" sz="1400" dirty="0">
                <a:hlinkClick r:id="rId6"/>
              </a:rPr>
              <a:t>Real-time adaptive image compression</a:t>
            </a:r>
            <a:endParaRPr lang="en-US" sz="1400" dirty="0"/>
          </a:p>
          <a:p>
            <a:pPr lvl="1"/>
            <a:r>
              <a:rPr lang="en-US" sz="1200" dirty="0"/>
              <a:t>O </a:t>
            </a:r>
            <a:r>
              <a:rPr lang="en-US" sz="1200" dirty="0" err="1"/>
              <a:t>Rippel</a:t>
            </a:r>
            <a:r>
              <a:rPr lang="en-US" sz="1200" dirty="0"/>
              <a:t>, L </a:t>
            </a:r>
            <a:r>
              <a:rPr lang="en-US" sz="1200" dirty="0" err="1"/>
              <a:t>Bourdev</a:t>
            </a:r>
            <a:r>
              <a:rPr lang="en-US" sz="1200" dirty="0"/>
              <a:t> - Proceedings of the 34th International Conference on …, 2017</a:t>
            </a:r>
          </a:p>
          <a:p>
            <a:r>
              <a:rPr lang="en-US" sz="1400" dirty="0">
                <a:hlinkClick r:id="rId7"/>
              </a:rPr>
              <a:t>Deep compression: Compressing deep neural networks with pruning, trained quantization and huffman coding</a:t>
            </a:r>
            <a:endParaRPr lang="en-US" sz="1400" dirty="0"/>
          </a:p>
          <a:p>
            <a:pPr lvl="1"/>
            <a:r>
              <a:rPr lang="en-US" sz="1200" dirty="0"/>
              <a:t>S Han, H Mao, WJ Dally - </a:t>
            </a:r>
            <a:r>
              <a:rPr lang="en-US" sz="1200" dirty="0" err="1"/>
              <a:t>arXiv</a:t>
            </a:r>
            <a:r>
              <a:rPr lang="en-US" sz="1200" dirty="0"/>
              <a:t> preprint arXiv:1510.00149, </a:t>
            </a:r>
            <a:r>
              <a:rPr lang="en-US" sz="1200" dirty="0" smtClean="0"/>
              <a:t>2015</a:t>
            </a:r>
          </a:p>
          <a:p>
            <a:r>
              <a:rPr lang="en-US" sz="1400" b="1" dirty="0">
                <a:hlinkClick r:id="rId8"/>
              </a:rPr>
              <a:t>Generative adversarial networks for extreme learned image compression</a:t>
            </a:r>
            <a:endParaRPr lang="en-US" sz="1400" b="1" dirty="0"/>
          </a:p>
          <a:p>
            <a:pPr lvl="1"/>
            <a:r>
              <a:rPr lang="en-US" sz="1200" dirty="0"/>
              <a:t>E </a:t>
            </a:r>
            <a:r>
              <a:rPr lang="en-US" sz="1200" dirty="0" err="1"/>
              <a:t>Agustsson</a:t>
            </a:r>
            <a:r>
              <a:rPr lang="en-US" sz="1200" dirty="0"/>
              <a:t>, M </a:t>
            </a:r>
            <a:r>
              <a:rPr lang="en-US" sz="1200" dirty="0" err="1"/>
              <a:t>Tschannen</a:t>
            </a:r>
            <a:r>
              <a:rPr lang="en-US" sz="1200" dirty="0"/>
              <a:t>, F </a:t>
            </a:r>
            <a:r>
              <a:rPr lang="en-US" sz="1200" dirty="0" err="1"/>
              <a:t>Mentzer</a:t>
            </a:r>
            <a:r>
              <a:rPr lang="en-US" sz="1200" dirty="0"/>
              <a:t>, R </a:t>
            </a:r>
            <a:r>
              <a:rPr lang="en-US" sz="1200" dirty="0" err="1"/>
              <a:t>Timofte</a:t>
            </a:r>
            <a:r>
              <a:rPr lang="en-US" sz="1200" dirty="0"/>
              <a:t>… - </a:t>
            </a:r>
            <a:r>
              <a:rPr lang="en-US" sz="1200" dirty="0" err="1"/>
              <a:t>arXiv</a:t>
            </a:r>
            <a:r>
              <a:rPr lang="en-US" sz="1200" dirty="0"/>
              <a:t> preprint </a:t>
            </a:r>
            <a:r>
              <a:rPr lang="en-US" sz="1200" dirty="0" err="1"/>
              <a:t>arXiv</a:t>
            </a:r>
            <a:r>
              <a:rPr lang="en-US" sz="1200" dirty="0"/>
              <a:t> …, 2018</a:t>
            </a:r>
          </a:p>
          <a:p>
            <a:endParaRPr lang="en-US" sz="1400" dirty="0" smtClean="0"/>
          </a:p>
          <a:p>
            <a:pPr lvl="1"/>
            <a:endParaRPr lang="en-US" sz="1200" dirty="0" smtClean="0"/>
          </a:p>
          <a:p>
            <a:endParaRPr lang="en-US" sz="1400" dirty="0"/>
          </a:p>
          <a:p>
            <a:endParaRPr lang="en-US" sz="1400" dirty="0"/>
          </a:p>
          <a:p>
            <a:endParaRPr lang="en-US" sz="1400" dirty="0"/>
          </a:p>
          <a:p>
            <a:endParaRPr lang="en-US" sz="1400" dirty="0"/>
          </a:p>
          <a:p>
            <a:endParaRPr lang="en-US" sz="1400" dirty="0"/>
          </a:p>
        </p:txBody>
      </p:sp>
      <p:sp>
        <p:nvSpPr>
          <p:cNvPr id="4" name="Content Placeholder 3"/>
          <p:cNvSpPr>
            <a:spLocks noGrp="1"/>
          </p:cNvSpPr>
          <p:nvPr>
            <p:ph idx="10"/>
          </p:nvPr>
        </p:nvSpPr>
        <p:spPr/>
        <p:txBody>
          <a:bodyPr/>
          <a:lstStyle/>
          <a:p>
            <a:endParaRPr lang="en-US"/>
          </a:p>
        </p:txBody>
      </p:sp>
      <p:sp>
        <p:nvSpPr>
          <p:cNvPr id="5" name="Slide Number Placeholder 4"/>
          <p:cNvSpPr>
            <a:spLocks noGrp="1"/>
          </p:cNvSpPr>
          <p:nvPr>
            <p:ph type="sldNum" sz="quarter" idx="4"/>
          </p:nvPr>
        </p:nvSpPr>
        <p:spPr/>
        <p:txBody>
          <a:bodyPr/>
          <a:lstStyle/>
          <a:p>
            <a:fld id="{0F31DC1F-5561-484E-AB46-68C682854F61}" type="slidenum">
              <a:rPr lang="en-US" smtClean="0"/>
              <a:t>8</a:t>
            </a:fld>
            <a:endParaRPr lang="en-US"/>
          </a:p>
        </p:txBody>
      </p:sp>
    </p:spTree>
    <p:extLst>
      <p:ext uri="{BB962C8B-B14F-4D97-AF65-F5344CB8AC3E}">
        <p14:creationId xmlns:p14="http://schemas.microsoft.com/office/powerpoint/2010/main" val="2131607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lstStyle/>
          <a:p>
            <a:r>
              <a:rPr lang="en-US" dirty="0"/>
              <a:t>Generative Adversarial Network (GAN)</a:t>
            </a:r>
          </a:p>
        </p:txBody>
      </p:sp>
      <p:sp>
        <p:nvSpPr>
          <p:cNvPr id="4" name="Content Placeholder 3"/>
          <p:cNvSpPr>
            <a:spLocks noGrp="1"/>
          </p:cNvSpPr>
          <p:nvPr>
            <p:ph idx="10"/>
          </p:nvPr>
        </p:nvSpPr>
        <p:spPr/>
        <p:txBody>
          <a:bodyPr/>
          <a:lstStyle/>
          <a:p>
            <a:pPr marL="0" lvl="2" indent="0">
              <a:buNone/>
            </a:pPr>
            <a:r>
              <a:rPr lang="en-US" sz="1100" dirty="0">
                <a:hlinkClick r:id="rId3"/>
              </a:rPr>
              <a:t>Hung-yi Lee</a:t>
            </a:r>
            <a:r>
              <a:rPr lang="en-US" sz="1100" dirty="0"/>
              <a:t> - MLDS18 (Chinese</a:t>
            </a:r>
            <a:r>
              <a:rPr lang="en-US" sz="1100" dirty="0" smtClean="0"/>
              <a:t>)</a:t>
            </a:r>
            <a:endParaRPr lang="en-US" sz="1100" dirty="0"/>
          </a:p>
        </p:txBody>
      </p:sp>
      <p:sp>
        <p:nvSpPr>
          <p:cNvPr id="5" name="Slide Number Placeholder 4"/>
          <p:cNvSpPr>
            <a:spLocks noGrp="1"/>
          </p:cNvSpPr>
          <p:nvPr>
            <p:ph type="sldNum" sz="quarter" idx="4"/>
          </p:nvPr>
        </p:nvSpPr>
        <p:spPr/>
        <p:txBody>
          <a:bodyPr/>
          <a:lstStyle/>
          <a:p>
            <a:fld id="{0F31DC1F-5561-484E-AB46-68C682854F61}" type="slidenum">
              <a:rPr lang="en-US" smtClean="0"/>
              <a:t>9</a:t>
            </a:fld>
            <a:endParaRPr lang="en-US"/>
          </a:p>
        </p:txBody>
      </p:sp>
    </p:spTree>
    <p:extLst>
      <p:ext uri="{BB962C8B-B14F-4D97-AF65-F5344CB8AC3E}">
        <p14:creationId xmlns:p14="http://schemas.microsoft.com/office/powerpoint/2010/main" val="1348646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8789</TotalTime>
  <Words>789</Words>
  <Application>Microsoft Macintosh PowerPoint</Application>
  <PresentationFormat>On-screen Show (16:9)</PresentationFormat>
  <Paragraphs>234</Paragraphs>
  <Slides>40</Slides>
  <Notes>9</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Calibri</vt:lpstr>
      <vt:lpstr>Wingdings</vt:lpstr>
      <vt:lpstr>맑은 고딕</vt:lpstr>
      <vt:lpstr>Arial</vt:lpstr>
      <vt:lpstr>Office Theme</vt:lpstr>
      <vt:lpstr>Custom Design</vt:lpstr>
      <vt:lpstr>GAN for image compression</vt:lpstr>
      <vt:lpstr>PowerPoint Presentation</vt:lpstr>
      <vt:lpstr>Outlines</vt:lpstr>
      <vt:lpstr>Compressed images</vt:lpstr>
      <vt:lpstr>Motivation and problem description</vt:lpstr>
      <vt:lpstr>PowerPoint Presentation</vt:lpstr>
      <vt:lpstr>Related works</vt:lpstr>
      <vt:lpstr>Deep learning methods in recent years</vt:lpstr>
      <vt:lpstr>Related works</vt:lpstr>
      <vt:lpstr>PowerPoint Presentation</vt:lpstr>
      <vt:lpstr>Related works</vt:lpstr>
      <vt:lpstr>PowerPoint Presentation</vt:lpstr>
      <vt:lpstr>Related works</vt:lpstr>
      <vt:lpstr>Method overview</vt:lpstr>
      <vt:lpstr>Two types of compression</vt:lpstr>
      <vt:lpstr>Generative compression (GC)</vt:lpstr>
      <vt:lpstr>Model detail and analysis</vt:lpstr>
      <vt:lpstr>Model detail and analysis</vt:lpstr>
      <vt:lpstr>Model detail and analysis</vt:lpstr>
      <vt:lpstr>Selection of beta</vt:lpstr>
      <vt:lpstr>Method overview</vt:lpstr>
      <vt:lpstr>Selective generative compression (SC)</vt:lpstr>
      <vt:lpstr>Experiments</vt:lpstr>
      <vt:lpstr>Compare with prior work</vt:lpstr>
      <vt:lpstr>Compare with prior work</vt:lpstr>
      <vt:lpstr>User study</vt:lpstr>
      <vt:lpstr>Discussion</vt:lpstr>
      <vt:lpstr>Discussion</vt:lpstr>
      <vt:lpstr>Discussion</vt:lpstr>
      <vt:lpstr>Traditional method</vt:lpstr>
      <vt:lpstr>Traditional method</vt:lpstr>
      <vt:lpstr>Discussion</vt:lpstr>
      <vt:lpstr>Future work</vt:lpstr>
      <vt:lpstr>Questions?</vt:lpstr>
      <vt:lpstr>Thank you</vt:lpstr>
      <vt:lpstr>Backup</vt:lpstr>
      <vt:lpstr>PowerPoint Presentation</vt:lpstr>
      <vt:lpstr>PowerPoint Presentation</vt:lpstr>
      <vt:lpstr>PowerPoint Presentation</vt:lpstr>
      <vt:lpstr>Two types of compression</vt:lpstr>
    </vt:vector>
  </TitlesOfParts>
  <Company>Microsoft Corporation</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Microsoft Office User</cp:lastModifiedBy>
  <cp:revision>441</cp:revision>
  <cp:lastPrinted>2019-06-12T00:25:07Z</cp:lastPrinted>
  <dcterms:created xsi:type="dcterms:W3CDTF">2014-04-01T16:27:38Z</dcterms:created>
  <dcterms:modified xsi:type="dcterms:W3CDTF">2019-06-13T17:47:11Z</dcterms:modified>
</cp:coreProperties>
</file>